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2"/>
  </p:notesMasterIdLst>
  <p:sldIdLst>
    <p:sldId id="256" r:id="rId2"/>
    <p:sldId id="265" r:id="rId3"/>
    <p:sldId id="267" r:id="rId4"/>
    <p:sldId id="268" r:id="rId5"/>
    <p:sldId id="269" r:id="rId6"/>
    <p:sldId id="274" r:id="rId7"/>
    <p:sldId id="270" r:id="rId8"/>
    <p:sldId id="266" r:id="rId9"/>
    <p:sldId id="272" r:id="rId10"/>
    <p:sldId id="273" r:id="rId11"/>
    <p:sldId id="257" r:id="rId12"/>
    <p:sldId id="258" r:id="rId13"/>
    <p:sldId id="259" r:id="rId14"/>
    <p:sldId id="260" r:id="rId15"/>
    <p:sldId id="261" r:id="rId16"/>
    <p:sldId id="262" r:id="rId17"/>
    <p:sldId id="263" r:id="rId18"/>
    <p:sldId id="264" r:id="rId19"/>
    <p:sldId id="271" r:id="rId20"/>
    <p:sldId id="275" r:id="rId21"/>
  </p:sldIdLst>
  <p:sldSz cx="12192000" cy="6858000"/>
  <p:notesSz cx="6858000" cy="9144000"/>
  <p:embeddedFontLst>
    <p:embeddedFont>
      <p:font typeface="Brandon Grotesque Bold" panose="020B0803020203060202" pitchFamily="34" charset="0"/>
      <p:regular r:id="rId23"/>
      <p:italic r:id="rId24"/>
    </p:embeddedFont>
    <p:embeddedFont>
      <p:font typeface="Brandon Grotesque Light" panose="020B0303020203060202" pitchFamily="34" charset="0"/>
      <p:regular r:id="rId25"/>
      <p:italic r:id="rId26"/>
    </p:embeddedFont>
    <p:embeddedFont>
      <p:font typeface="Brandon Grotesque Regular" panose="020B0503020203060202" pitchFamily="34" charset="0"/>
      <p:regular r:id="rId27"/>
      <p:italic r:id="rId28"/>
    </p:embeddedFont>
    <p:embeddedFont>
      <p:font typeface="Calibri" panose="020F0502020204030204" pitchFamily="34" charset="0"/>
      <p:regular r:id="rId29"/>
      <p:bold r:id="rId30"/>
      <p:italic r:id="rId31"/>
      <p:boldItalic r:id="rId32"/>
    </p:embeddedFont>
    <p:embeddedFont>
      <p:font typeface="King Basil" panose="00000504000000000004" pitchFamily="50" charset="0"/>
      <p:regular r:id="rId33"/>
    </p:embeddedFont>
    <p:embeddedFont>
      <p:font typeface="Open Sans" panose="020B060603050402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rio Kamal" initials="SK" lastIdx="1" clrIdx="0">
    <p:extLst>
      <p:ext uri="{19B8F6BF-5375-455C-9EA6-DF929625EA0E}">
        <p15:presenceInfo xmlns:p15="http://schemas.microsoft.com/office/powerpoint/2012/main" userId="11bf0b57cc8c84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E20"/>
    <a:srgbClr val="028421"/>
    <a:srgbClr val="F5EB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3977" autoAdjust="0"/>
  </p:normalViewPr>
  <p:slideViewPr>
    <p:cSldViewPr snapToGrid="0">
      <p:cViewPr varScale="1">
        <p:scale>
          <a:sx n="92" d="100"/>
          <a:sy n="92" d="100"/>
        </p:scale>
        <p:origin x="94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hahriar\Downloads\DF-Multiple.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urface\thesis%20&amp;%20design\thesis-yeast\DF%202%2019.11.202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hahriar\Downloads\DF-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hahriar\Downloads\DF-Multipl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18958249101601"/>
          <c:y val="9.0236267520621319E-2"/>
          <c:w val="0.7229181106849949"/>
          <c:h val="0.62572573478634774"/>
        </c:manualLayout>
      </c:layout>
      <c:barChart>
        <c:barDir val="col"/>
        <c:grouping val="clustered"/>
        <c:varyColors val="0"/>
        <c:ser>
          <c:idx val="0"/>
          <c:order val="0"/>
          <c:tx>
            <c:strRef>
              <c:f>Sheet1!$D$1</c:f>
              <c:strCache>
                <c:ptCount val="1"/>
                <c:pt idx="0">
                  <c:v>Total Export of Bangladesh</c:v>
                </c:pt>
              </c:strCache>
            </c:strRef>
          </c:tx>
          <c:spPr>
            <a:solidFill>
              <a:schemeClr val="accent1"/>
            </a:solidFill>
            <a:ln>
              <a:noFill/>
            </a:ln>
            <a:effectLst/>
          </c:spPr>
          <c:invertIfNegative val="0"/>
          <c:cat>
            <c:strRef>
              <c:f>Sheet1!$B$2:$B$22</c:f>
              <c:strCache>
                <c:ptCount val="21"/>
                <c:pt idx="0">
                  <c:v>1999-00</c:v>
                </c:pt>
                <c:pt idx="1">
                  <c:v>2000-01</c:v>
                </c:pt>
                <c:pt idx="2">
                  <c:v>2001-02</c:v>
                </c:pt>
                <c:pt idx="3">
                  <c:v>2002-03</c:v>
                </c:pt>
                <c:pt idx="4">
                  <c:v>2003-04</c:v>
                </c:pt>
                <c:pt idx="5">
                  <c:v>2004-05</c:v>
                </c:pt>
                <c:pt idx="6">
                  <c:v>2005-06</c:v>
                </c:pt>
                <c:pt idx="7">
                  <c:v>2006-07</c:v>
                </c:pt>
                <c:pt idx="8">
                  <c:v>2007-08</c:v>
                </c:pt>
                <c:pt idx="9">
                  <c:v>2008-09</c:v>
                </c:pt>
                <c:pt idx="10">
                  <c:v>2009-10</c:v>
                </c:pt>
                <c:pt idx="11">
                  <c:v>2010-11</c:v>
                </c:pt>
                <c:pt idx="12">
                  <c:v>2011-12</c:v>
                </c:pt>
                <c:pt idx="13">
                  <c:v>2012-13</c:v>
                </c:pt>
                <c:pt idx="14">
                  <c:v>2013-14</c:v>
                </c:pt>
                <c:pt idx="15">
                  <c:v>2014-15</c:v>
                </c:pt>
                <c:pt idx="16">
                  <c:v>2015-16</c:v>
                </c:pt>
                <c:pt idx="17">
                  <c:v>2016-17</c:v>
                </c:pt>
                <c:pt idx="18">
                  <c:v>2017-18</c:v>
                </c:pt>
                <c:pt idx="19">
                  <c:v>2018-19</c:v>
                </c:pt>
                <c:pt idx="20">
                  <c:v>2019-20</c:v>
                </c:pt>
              </c:strCache>
            </c:strRef>
          </c:cat>
          <c:val>
            <c:numRef>
              <c:f>Sheet1!$D$2:$D$22</c:f>
              <c:numCache>
                <c:formatCode>General</c:formatCode>
                <c:ptCount val="21"/>
                <c:pt idx="0">
                  <c:v>5752.2</c:v>
                </c:pt>
                <c:pt idx="1">
                  <c:v>6467.3</c:v>
                </c:pt>
                <c:pt idx="2">
                  <c:v>5986.09</c:v>
                </c:pt>
                <c:pt idx="3">
                  <c:v>6548.44</c:v>
                </c:pt>
                <c:pt idx="4">
                  <c:v>7602.99</c:v>
                </c:pt>
                <c:pt idx="5">
                  <c:v>8654.52</c:v>
                </c:pt>
                <c:pt idx="6">
                  <c:v>10526.16</c:v>
                </c:pt>
                <c:pt idx="7">
                  <c:v>12177.86</c:v>
                </c:pt>
                <c:pt idx="8">
                  <c:v>14110.8</c:v>
                </c:pt>
                <c:pt idx="9">
                  <c:v>15565.19</c:v>
                </c:pt>
                <c:pt idx="10">
                  <c:v>16204.65</c:v>
                </c:pt>
                <c:pt idx="11">
                  <c:v>22924.38</c:v>
                </c:pt>
                <c:pt idx="12">
                  <c:v>24301.9</c:v>
                </c:pt>
                <c:pt idx="13">
                  <c:v>27027.360000000001</c:v>
                </c:pt>
                <c:pt idx="14">
                  <c:v>30186.62</c:v>
                </c:pt>
                <c:pt idx="15">
                  <c:v>31208.94</c:v>
                </c:pt>
                <c:pt idx="16">
                  <c:v>34257.18</c:v>
                </c:pt>
                <c:pt idx="17">
                  <c:v>34655.9</c:v>
                </c:pt>
                <c:pt idx="18">
                  <c:v>36668.17</c:v>
                </c:pt>
                <c:pt idx="19">
                  <c:v>40535.040000000001</c:v>
                </c:pt>
                <c:pt idx="20">
                  <c:v>33674.089999999997</c:v>
                </c:pt>
              </c:numCache>
            </c:numRef>
          </c:val>
          <c:extLst>
            <c:ext xmlns:c16="http://schemas.microsoft.com/office/drawing/2014/chart" uri="{C3380CC4-5D6E-409C-BE32-E72D297353CC}">
              <c16:uniqueId val="{00000000-0DB2-4E98-A9AE-97CEF27313E1}"/>
            </c:ext>
          </c:extLst>
        </c:ser>
        <c:ser>
          <c:idx val="1"/>
          <c:order val="1"/>
          <c:tx>
            <c:strRef>
              <c:f>Sheet1!$G$1</c:f>
              <c:strCache>
                <c:ptCount val="1"/>
                <c:pt idx="0">
                  <c:v>Export of RMG</c:v>
                </c:pt>
              </c:strCache>
            </c:strRef>
          </c:tx>
          <c:spPr>
            <a:solidFill>
              <a:schemeClr val="tx2"/>
            </a:solidFill>
            <a:ln>
              <a:noFill/>
            </a:ln>
            <a:effectLst/>
          </c:spPr>
          <c:invertIfNegative val="0"/>
          <c:cat>
            <c:strRef>
              <c:f>Sheet1!$B$2:$B$22</c:f>
              <c:strCache>
                <c:ptCount val="21"/>
                <c:pt idx="0">
                  <c:v>1999-00</c:v>
                </c:pt>
                <c:pt idx="1">
                  <c:v>2000-01</c:v>
                </c:pt>
                <c:pt idx="2">
                  <c:v>2001-02</c:v>
                </c:pt>
                <c:pt idx="3">
                  <c:v>2002-03</c:v>
                </c:pt>
                <c:pt idx="4">
                  <c:v>2003-04</c:v>
                </c:pt>
                <c:pt idx="5">
                  <c:v>2004-05</c:v>
                </c:pt>
                <c:pt idx="6">
                  <c:v>2005-06</c:v>
                </c:pt>
                <c:pt idx="7">
                  <c:v>2006-07</c:v>
                </c:pt>
                <c:pt idx="8">
                  <c:v>2007-08</c:v>
                </c:pt>
                <c:pt idx="9">
                  <c:v>2008-09</c:v>
                </c:pt>
                <c:pt idx="10">
                  <c:v>2009-10</c:v>
                </c:pt>
                <c:pt idx="11">
                  <c:v>2010-11</c:v>
                </c:pt>
                <c:pt idx="12">
                  <c:v>2011-12</c:v>
                </c:pt>
                <c:pt idx="13">
                  <c:v>2012-13</c:v>
                </c:pt>
                <c:pt idx="14">
                  <c:v>2013-14</c:v>
                </c:pt>
                <c:pt idx="15">
                  <c:v>2014-15</c:v>
                </c:pt>
                <c:pt idx="16">
                  <c:v>2015-16</c:v>
                </c:pt>
                <c:pt idx="17">
                  <c:v>2016-17</c:v>
                </c:pt>
                <c:pt idx="18">
                  <c:v>2017-18</c:v>
                </c:pt>
                <c:pt idx="19">
                  <c:v>2018-19</c:v>
                </c:pt>
                <c:pt idx="20">
                  <c:v>2019-20</c:v>
                </c:pt>
              </c:strCache>
            </c:strRef>
          </c:cat>
          <c:val>
            <c:numRef>
              <c:f>Sheet1!$G$2:$G$22</c:f>
              <c:numCache>
                <c:formatCode>General</c:formatCode>
                <c:ptCount val="21"/>
                <c:pt idx="0">
                  <c:v>4349.41</c:v>
                </c:pt>
                <c:pt idx="1">
                  <c:v>4859.83</c:v>
                </c:pt>
                <c:pt idx="2">
                  <c:v>4583.75</c:v>
                </c:pt>
                <c:pt idx="3">
                  <c:v>4912.09</c:v>
                </c:pt>
                <c:pt idx="4">
                  <c:v>5686.09</c:v>
                </c:pt>
                <c:pt idx="5">
                  <c:v>6417.67</c:v>
                </c:pt>
                <c:pt idx="6">
                  <c:v>7900.8</c:v>
                </c:pt>
                <c:pt idx="7">
                  <c:v>9211.23</c:v>
                </c:pt>
                <c:pt idx="8">
                  <c:v>10699.8</c:v>
                </c:pt>
                <c:pt idx="9">
                  <c:v>12347.77</c:v>
                </c:pt>
                <c:pt idx="10">
                  <c:v>12496.72</c:v>
                </c:pt>
                <c:pt idx="11">
                  <c:v>17914.46</c:v>
                </c:pt>
                <c:pt idx="12">
                  <c:v>19089.73</c:v>
                </c:pt>
                <c:pt idx="13">
                  <c:v>21515.73</c:v>
                </c:pt>
                <c:pt idx="14">
                  <c:v>24491.88</c:v>
                </c:pt>
                <c:pt idx="15">
                  <c:v>25491.4</c:v>
                </c:pt>
                <c:pt idx="16">
                  <c:v>28094.16</c:v>
                </c:pt>
                <c:pt idx="17">
                  <c:v>28149.84</c:v>
                </c:pt>
                <c:pt idx="18">
                  <c:v>30614.76</c:v>
                </c:pt>
                <c:pt idx="19">
                  <c:v>34133.269999999997</c:v>
                </c:pt>
                <c:pt idx="20">
                  <c:v>27949.19</c:v>
                </c:pt>
              </c:numCache>
            </c:numRef>
          </c:val>
          <c:extLst>
            <c:ext xmlns:c16="http://schemas.microsoft.com/office/drawing/2014/chart" uri="{C3380CC4-5D6E-409C-BE32-E72D297353CC}">
              <c16:uniqueId val="{00000001-0DB2-4E98-A9AE-97CEF27313E1}"/>
            </c:ext>
          </c:extLst>
        </c:ser>
        <c:dLbls>
          <c:showLegendKey val="0"/>
          <c:showVal val="0"/>
          <c:showCatName val="0"/>
          <c:showSerName val="0"/>
          <c:showPercent val="0"/>
          <c:showBubbleSize val="0"/>
        </c:dLbls>
        <c:gapWidth val="150"/>
        <c:overlap val="100"/>
        <c:axId val="895734976"/>
        <c:axId val="895743712"/>
      </c:barChart>
      <c:lineChart>
        <c:grouping val="standard"/>
        <c:varyColors val="0"/>
        <c:ser>
          <c:idx val="2"/>
          <c:order val="2"/>
          <c:tx>
            <c:strRef>
              <c:f>Sheet1!$F$1</c:f>
              <c:strCache>
                <c:ptCount val="1"/>
                <c:pt idx="0">
                  <c:v>% of RMG’s to Total Export</c:v>
                </c:pt>
              </c:strCache>
            </c:strRef>
          </c:tx>
          <c:spPr>
            <a:ln w="28575" cap="rnd">
              <a:solidFill>
                <a:schemeClr val="accent6"/>
              </a:solidFill>
              <a:round/>
            </a:ln>
            <a:effectLst/>
          </c:spPr>
          <c:marker>
            <c:symbol val="none"/>
          </c:marker>
          <c:val>
            <c:numRef>
              <c:f>Sheet1!$F$2:$F$22</c:f>
              <c:numCache>
                <c:formatCode>General</c:formatCode>
                <c:ptCount val="21"/>
                <c:pt idx="0">
                  <c:v>75.61</c:v>
                </c:pt>
                <c:pt idx="1">
                  <c:v>75.14</c:v>
                </c:pt>
                <c:pt idx="2">
                  <c:v>76.569999999999993</c:v>
                </c:pt>
                <c:pt idx="3">
                  <c:v>75.010000000000005</c:v>
                </c:pt>
                <c:pt idx="4">
                  <c:v>74.790000000000006</c:v>
                </c:pt>
                <c:pt idx="5">
                  <c:v>74.150000000000006</c:v>
                </c:pt>
                <c:pt idx="6">
                  <c:v>75.06</c:v>
                </c:pt>
                <c:pt idx="7">
                  <c:v>75.64</c:v>
                </c:pt>
                <c:pt idx="8">
                  <c:v>75.83</c:v>
                </c:pt>
                <c:pt idx="9">
                  <c:v>79.33</c:v>
                </c:pt>
                <c:pt idx="10">
                  <c:v>77.12</c:v>
                </c:pt>
                <c:pt idx="11">
                  <c:v>78.150000000000006</c:v>
                </c:pt>
                <c:pt idx="12">
                  <c:v>78.55</c:v>
                </c:pt>
                <c:pt idx="13">
                  <c:v>79.61</c:v>
                </c:pt>
                <c:pt idx="14">
                  <c:v>81.13</c:v>
                </c:pt>
                <c:pt idx="15">
                  <c:v>81.680000000000007</c:v>
                </c:pt>
                <c:pt idx="16">
                  <c:v>82.01</c:v>
                </c:pt>
                <c:pt idx="17">
                  <c:v>81.23</c:v>
                </c:pt>
                <c:pt idx="18">
                  <c:v>83.49</c:v>
                </c:pt>
                <c:pt idx="19">
                  <c:v>84.21</c:v>
                </c:pt>
                <c:pt idx="20">
                  <c:v>83</c:v>
                </c:pt>
              </c:numCache>
            </c:numRef>
          </c:val>
          <c:smooth val="0"/>
          <c:extLst>
            <c:ext xmlns:c16="http://schemas.microsoft.com/office/drawing/2014/chart" uri="{C3380CC4-5D6E-409C-BE32-E72D297353CC}">
              <c16:uniqueId val="{00000002-0DB2-4E98-A9AE-97CEF27313E1}"/>
            </c:ext>
          </c:extLst>
        </c:ser>
        <c:dLbls>
          <c:showLegendKey val="0"/>
          <c:showVal val="0"/>
          <c:showCatName val="0"/>
          <c:showSerName val="0"/>
          <c:showPercent val="0"/>
          <c:showBubbleSize val="0"/>
        </c:dLbls>
        <c:marker val="1"/>
        <c:smooth val="0"/>
        <c:axId val="1092282912"/>
        <c:axId val="1092288320"/>
      </c:lineChart>
      <c:catAx>
        <c:axId val="89573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95743712"/>
        <c:crosses val="autoZero"/>
        <c:auto val="1"/>
        <c:lblAlgn val="ctr"/>
        <c:lblOffset val="100"/>
        <c:noMultiLvlLbl val="0"/>
      </c:catAx>
      <c:valAx>
        <c:axId val="895743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95734976"/>
        <c:crosses val="autoZero"/>
        <c:crossBetween val="between"/>
        <c:dispUnits>
          <c:builtInUnit val="thousands"/>
          <c:dispUnitsLbl>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Billions</a:t>
                  </a:r>
                </a:p>
              </c:rich>
            </c:tx>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092288320"/>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92282912"/>
        <c:crosses val="max"/>
        <c:crossBetween val="between"/>
        <c:dispUnits>
          <c:builtInUnit val="hundreds"/>
        </c:dispUnits>
      </c:valAx>
      <c:catAx>
        <c:axId val="1092282912"/>
        <c:scaling>
          <c:orientation val="minMax"/>
        </c:scaling>
        <c:delete val="1"/>
        <c:axPos val="b"/>
        <c:majorTickMark val="out"/>
        <c:minorTickMark val="none"/>
        <c:tickLblPos val="nextTo"/>
        <c:crossAx val="1092288320"/>
        <c:crosses val="autoZero"/>
        <c:auto val="1"/>
        <c:lblAlgn val="ctr"/>
        <c:lblOffset val="100"/>
        <c:noMultiLvlLbl val="0"/>
      </c:catAx>
      <c:spPr>
        <a:noFill/>
        <a:ln>
          <a:noFill/>
        </a:ln>
        <a:effectLst/>
      </c:spPr>
    </c:plotArea>
    <c:legend>
      <c:legendPos val="b"/>
      <c:layout>
        <c:manualLayout>
          <c:xMode val="edge"/>
          <c:yMode val="edge"/>
          <c:x val="0"/>
          <c:y val="0.87542521196634571"/>
          <c:w val="1"/>
          <c:h val="0.1107965913247627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4803672129045E-2"/>
          <c:y val="0.19869904943295474"/>
          <c:w val="0.87740844798688067"/>
          <c:h val="0.75111414721536696"/>
        </c:manualLayout>
      </c:layout>
      <c:scatterChart>
        <c:scatterStyle val="lineMarker"/>
        <c:varyColors val="0"/>
        <c:ser>
          <c:idx val="0"/>
          <c:order val="0"/>
          <c:tx>
            <c:v>Control</c:v>
          </c:tx>
          <c:spPr>
            <a:ln w="19050" cap="rnd">
              <a:noFill/>
              <a:round/>
            </a:ln>
            <a:effectLst/>
          </c:spPr>
          <c:marker>
            <c:symbol val="square"/>
            <c:size val="6"/>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ash"/>
              </a:ln>
              <a:effectLst/>
            </c:spPr>
            <c:trendlineType val="linear"/>
            <c:dispRSqr val="0"/>
            <c:dispEq val="0"/>
          </c:trendline>
          <c:xVal>
            <c:numRef>
              <c:f>'[DF 40-400000 day 2 (before covid).xlsx]Sp. Growth Curve Data'!$B$7:$B$11</c:f>
              <c:numCache>
                <c:formatCode>General</c:formatCode>
                <c:ptCount val="5"/>
                <c:pt idx="0">
                  <c:v>72</c:v>
                </c:pt>
                <c:pt idx="1">
                  <c:v>148</c:v>
                </c:pt>
                <c:pt idx="2">
                  <c:v>214</c:v>
                </c:pt>
                <c:pt idx="3">
                  <c:v>284</c:v>
                </c:pt>
                <c:pt idx="4">
                  <c:v>346</c:v>
                </c:pt>
              </c:numCache>
            </c:numRef>
          </c:xVal>
          <c:yVal>
            <c:numRef>
              <c:f>'[DF 40-400000 day 2 (before covid).xlsx]Sp. Growth Curve Data'!$D$7:$D$11</c:f>
              <c:numCache>
                <c:formatCode>General</c:formatCode>
                <c:ptCount val="5"/>
                <c:pt idx="0">
                  <c:v>-3.1010927892118172</c:v>
                </c:pt>
                <c:pt idx="1">
                  <c:v>-1.6982691261407161</c:v>
                </c:pt>
                <c:pt idx="2">
                  <c:v>-0.81193071654991233</c:v>
                </c:pt>
                <c:pt idx="3">
                  <c:v>6.9526062648610304E-2</c:v>
                </c:pt>
                <c:pt idx="4">
                  <c:v>0.41607528722017995</c:v>
                </c:pt>
              </c:numCache>
            </c:numRef>
          </c:yVal>
          <c:smooth val="0"/>
          <c:extLst>
            <c:ext xmlns:c16="http://schemas.microsoft.com/office/drawing/2014/chart" uri="{C3380CC4-5D6E-409C-BE32-E72D297353CC}">
              <c16:uniqueId val="{00000002-9EE5-45BD-8064-E36CF03A0835}"/>
            </c:ext>
          </c:extLst>
        </c:ser>
        <c:ser>
          <c:idx val="1"/>
          <c:order val="1"/>
          <c:tx>
            <c:v>Experimental (DF 40)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ash"/>
              </a:ln>
              <a:effectLst/>
            </c:spPr>
            <c:trendlineType val="linear"/>
            <c:dispRSqr val="0"/>
            <c:dispEq val="0"/>
          </c:trendline>
          <c:xVal>
            <c:numRef>
              <c:f>'[DF 40-400000 day 2 (before covid).xlsx]Sp. Growth Curve Data'!$F$7:$F$11</c:f>
              <c:numCache>
                <c:formatCode>General</c:formatCode>
                <c:ptCount val="5"/>
                <c:pt idx="0">
                  <c:v>69</c:v>
                </c:pt>
                <c:pt idx="1">
                  <c:v>144</c:v>
                </c:pt>
                <c:pt idx="2">
                  <c:v>213</c:v>
                </c:pt>
                <c:pt idx="3">
                  <c:v>281</c:v>
                </c:pt>
                <c:pt idx="4">
                  <c:v>343</c:v>
                </c:pt>
              </c:numCache>
            </c:numRef>
          </c:xVal>
          <c:yVal>
            <c:numRef>
              <c:f>'[DF 40-400000 day 2 (before covid).xlsx]Sp. Growth Curve Data'!$H$7:$H$11</c:f>
              <c:numCache>
                <c:formatCode>General</c:formatCode>
                <c:ptCount val="5"/>
                <c:pt idx="0">
                  <c:v>-2.8473122684357177</c:v>
                </c:pt>
                <c:pt idx="1">
                  <c:v>-1.6450650900772514</c:v>
                </c:pt>
                <c:pt idx="2">
                  <c:v>-0.66553201352697211</c:v>
                </c:pt>
                <c:pt idx="3">
                  <c:v>0.10616019582839052</c:v>
                </c:pt>
                <c:pt idx="4">
                  <c:v>0.43502391034970872</c:v>
                </c:pt>
              </c:numCache>
            </c:numRef>
          </c:yVal>
          <c:smooth val="0"/>
          <c:extLst>
            <c:ext xmlns:c16="http://schemas.microsoft.com/office/drawing/2014/chart" uri="{C3380CC4-5D6E-409C-BE32-E72D297353CC}">
              <c16:uniqueId val="{00000004-9EE5-45BD-8064-E36CF03A0835}"/>
            </c:ext>
          </c:extLst>
        </c:ser>
        <c:ser>
          <c:idx val="2"/>
          <c:order val="2"/>
          <c:tx>
            <c:v>Experimental (DF 400)</c:v>
          </c:tx>
          <c:spPr>
            <a:ln w="25400" cap="rnd">
              <a:noFill/>
              <a:round/>
            </a:ln>
            <a:effectLst/>
          </c:spPr>
          <c:marker>
            <c:symbol val="circle"/>
            <c:size val="5"/>
            <c:spPr>
              <a:solidFill>
                <a:schemeClr val="bg2">
                  <a:lumMod val="50000"/>
                </a:schemeClr>
              </a:solidFill>
              <a:ln w="9525">
                <a:solidFill>
                  <a:schemeClr val="bg2">
                    <a:lumMod val="50000"/>
                  </a:schemeClr>
                </a:solidFill>
              </a:ln>
              <a:effectLst/>
            </c:spPr>
          </c:marker>
          <c:trendline>
            <c:spPr>
              <a:ln w="19050" cap="rnd">
                <a:solidFill>
                  <a:schemeClr val="bg2">
                    <a:lumMod val="50000"/>
                  </a:schemeClr>
                </a:solidFill>
                <a:prstDash val="sysDash"/>
              </a:ln>
              <a:effectLst/>
            </c:spPr>
            <c:trendlineType val="linear"/>
            <c:dispRSqr val="0"/>
            <c:dispEq val="0"/>
          </c:trendline>
          <c:xVal>
            <c:numRef>
              <c:f>'[DF 40-400000 day 2 (before covid).xlsx]Sp. Growth Curve Data'!$J$7:$J$11</c:f>
              <c:numCache>
                <c:formatCode>General</c:formatCode>
                <c:ptCount val="5"/>
                <c:pt idx="0">
                  <c:v>70</c:v>
                </c:pt>
                <c:pt idx="1">
                  <c:v>141</c:v>
                </c:pt>
                <c:pt idx="2">
                  <c:v>212</c:v>
                </c:pt>
                <c:pt idx="3">
                  <c:v>278</c:v>
                </c:pt>
                <c:pt idx="4">
                  <c:v>346</c:v>
                </c:pt>
              </c:numCache>
            </c:numRef>
          </c:xVal>
          <c:yVal>
            <c:numRef>
              <c:f>'[DF 40-400000 day 2 (before covid).xlsx]Sp. Growth Curve Data'!$L$7:$L$11</c:f>
              <c:numCache>
                <c:formatCode>General</c:formatCode>
                <c:ptCount val="5"/>
                <c:pt idx="0">
                  <c:v>-2.488914671185539</c:v>
                </c:pt>
                <c:pt idx="1">
                  <c:v>-1.4481697648379781</c:v>
                </c:pt>
                <c:pt idx="2">
                  <c:v>-0.39156220293917304</c:v>
                </c:pt>
                <c:pt idx="3">
                  <c:v>0.22713557258374731</c:v>
                </c:pt>
                <c:pt idx="4">
                  <c:v>0.51282362642866375</c:v>
                </c:pt>
              </c:numCache>
            </c:numRef>
          </c:yVal>
          <c:smooth val="0"/>
          <c:extLst>
            <c:ext xmlns:c16="http://schemas.microsoft.com/office/drawing/2014/chart" uri="{C3380CC4-5D6E-409C-BE32-E72D297353CC}">
              <c16:uniqueId val="{00000006-9EE5-45BD-8064-E36CF03A0835}"/>
            </c:ext>
          </c:extLst>
        </c:ser>
        <c:ser>
          <c:idx val="3"/>
          <c:order val="3"/>
          <c:tx>
            <c:v>Experimental (DF 4000)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0"/>
            <c:dispEq val="0"/>
          </c:trendline>
          <c:trendline>
            <c:spPr>
              <a:ln w="19050" cap="rnd">
                <a:solidFill>
                  <a:schemeClr val="accent4"/>
                </a:solidFill>
                <a:prstDash val="sysDash"/>
              </a:ln>
              <a:effectLst/>
            </c:spPr>
            <c:trendlineType val="linear"/>
            <c:dispRSqr val="0"/>
            <c:dispEq val="0"/>
          </c:trendline>
          <c:xVal>
            <c:numRef>
              <c:f>'[DF 40-400000 day 2 (before covid).xlsx]Sp. Growth Curve Data'!$N$7:$N$11</c:f>
              <c:numCache>
                <c:formatCode>General</c:formatCode>
                <c:ptCount val="5"/>
                <c:pt idx="0">
                  <c:v>66</c:v>
                </c:pt>
                <c:pt idx="1">
                  <c:v>139</c:v>
                </c:pt>
                <c:pt idx="2">
                  <c:v>209</c:v>
                </c:pt>
                <c:pt idx="3">
                  <c:v>274</c:v>
                </c:pt>
                <c:pt idx="4">
                  <c:v>342</c:v>
                </c:pt>
              </c:numCache>
            </c:numRef>
          </c:xVal>
          <c:yVal>
            <c:numRef>
              <c:f>'[DF 40-400000 day 2 (before covid).xlsx]Sp. Growth Curve Data'!$P$7:$P$11</c:f>
              <c:numCache>
                <c:formatCode>General</c:formatCode>
                <c:ptCount val="5"/>
                <c:pt idx="0">
                  <c:v>-2.6736487743848776</c:v>
                </c:pt>
                <c:pt idx="1">
                  <c:v>-1.6094379124341003</c:v>
                </c:pt>
                <c:pt idx="2">
                  <c:v>-0.59420723270504183</c:v>
                </c:pt>
                <c:pt idx="3">
                  <c:v>0.12486898204586927</c:v>
                </c:pt>
                <c:pt idx="4">
                  <c:v>0.4649910874221912</c:v>
                </c:pt>
              </c:numCache>
            </c:numRef>
          </c:yVal>
          <c:smooth val="0"/>
          <c:extLst>
            <c:ext xmlns:c16="http://schemas.microsoft.com/office/drawing/2014/chart" uri="{C3380CC4-5D6E-409C-BE32-E72D297353CC}">
              <c16:uniqueId val="{00000009-9EE5-45BD-8064-E36CF03A0835}"/>
            </c:ext>
          </c:extLst>
        </c:ser>
        <c:ser>
          <c:idx val="4"/>
          <c:order val="4"/>
          <c:tx>
            <c:v>Experimental (DF 40000)</c:v>
          </c:tx>
          <c:spPr>
            <a:ln w="25400" cap="rnd">
              <a:noFill/>
              <a:round/>
            </a:ln>
            <a:effectLst/>
          </c:spPr>
          <c:marker>
            <c:symbol val="circle"/>
            <c:size val="5"/>
            <c:spPr>
              <a:solidFill>
                <a:srgbClr val="7030A0"/>
              </a:solidFill>
              <a:ln w="9525">
                <a:solidFill>
                  <a:srgbClr val="7030A0"/>
                </a:solidFill>
              </a:ln>
              <a:effectLst/>
            </c:spPr>
          </c:marker>
          <c:trendline>
            <c:spPr>
              <a:ln w="19050" cap="rnd">
                <a:solidFill>
                  <a:srgbClr val="7030A0"/>
                </a:solidFill>
                <a:prstDash val="sysDash"/>
              </a:ln>
              <a:effectLst/>
            </c:spPr>
            <c:trendlineType val="linear"/>
            <c:dispRSqr val="0"/>
            <c:dispEq val="0"/>
          </c:trendline>
          <c:xVal>
            <c:numRef>
              <c:f>'[DF 40-400000 day 2 (before covid).xlsx]Sp. Growth Curve Data'!$B$20:$B$24</c:f>
              <c:numCache>
                <c:formatCode>General</c:formatCode>
                <c:ptCount val="5"/>
                <c:pt idx="0">
                  <c:v>64</c:v>
                </c:pt>
                <c:pt idx="1">
                  <c:v>135</c:v>
                </c:pt>
                <c:pt idx="2">
                  <c:v>205</c:v>
                </c:pt>
                <c:pt idx="3">
                  <c:v>270</c:v>
                </c:pt>
                <c:pt idx="4">
                  <c:v>340</c:v>
                </c:pt>
              </c:numCache>
            </c:numRef>
          </c:xVal>
          <c:yVal>
            <c:numRef>
              <c:f>'[DF 40-400000 day 2 (before covid).xlsx]Sp. Growth Curve Data'!$D$20:$D$24</c:f>
              <c:numCache>
                <c:formatCode>General</c:formatCode>
                <c:ptCount val="5"/>
                <c:pt idx="0">
                  <c:v>-2.8473122684357177</c:v>
                </c:pt>
                <c:pt idx="1">
                  <c:v>-1.6347557204183902</c:v>
                </c:pt>
                <c:pt idx="2">
                  <c:v>-0.63865899527587577</c:v>
                </c:pt>
                <c:pt idx="3">
                  <c:v>0.11778303565638346</c:v>
                </c:pt>
                <c:pt idx="4">
                  <c:v>0.46937843385181716</c:v>
                </c:pt>
              </c:numCache>
            </c:numRef>
          </c:yVal>
          <c:smooth val="0"/>
          <c:extLst>
            <c:ext xmlns:c16="http://schemas.microsoft.com/office/drawing/2014/chart" uri="{C3380CC4-5D6E-409C-BE32-E72D297353CC}">
              <c16:uniqueId val="{0000000B-9EE5-45BD-8064-E36CF03A0835}"/>
            </c:ext>
          </c:extLst>
        </c:ser>
        <c:ser>
          <c:idx val="5"/>
          <c:order val="5"/>
          <c:tx>
            <c:v>Experimental (DF 400000)</c:v>
          </c:tx>
          <c:spPr>
            <a:ln w="25400" cap="rnd">
              <a:noFill/>
              <a:round/>
            </a:ln>
            <a:effectLst/>
          </c:spPr>
          <c:marker>
            <c:symbol val="circle"/>
            <c:size val="5"/>
            <c:spPr>
              <a:solidFill>
                <a:schemeClr val="accent6"/>
              </a:solidFill>
              <a:ln w="9525">
                <a:solidFill>
                  <a:schemeClr val="accent6"/>
                </a:solidFill>
              </a:ln>
              <a:effectLst/>
            </c:spPr>
          </c:marker>
          <c:trendline>
            <c:spPr>
              <a:ln w="19050" cap="rnd">
                <a:solidFill>
                  <a:schemeClr val="accent6"/>
                </a:solidFill>
                <a:prstDash val="sysDot"/>
              </a:ln>
              <a:effectLst/>
            </c:spPr>
            <c:trendlineType val="linear"/>
            <c:dispRSqr val="0"/>
            <c:dispEq val="0"/>
          </c:trendline>
          <c:trendline>
            <c:spPr>
              <a:ln w="19050" cap="rnd">
                <a:solidFill>
                  <a:schemeClr val="accent6"/>
                </a:solidFill>
                <a:prstDash val="sysDash"/>
              </a:ln>
              <a:effectLst/>
            </c:spPr>
            <c:trendlineType val="linear"/>
            <c:dispRSqr val="0"/>
            <c:dispEq val="0"/>
          </c:trendline>
          <c:xVal>
            <c:numRef>
              <c:f>'[DF 40-400000 day 2 (before covid).xlsx]Sp. Growth Curve Data'!$F$20:$F$24</c:f>
              <c:numCache>
                <c:formatCode>General</c:formatCode>
                <c:ptCount val="5"/>
                <c:pt idx="0">
                  <c:v>66</c:v>
                </c:pt>
                <c:pt idx="1">
                  <c:v>136</c:v>
                </c:pt>
                <c:pt idx="2">
                  <c:v>207</c:v>
                </c:pt>
                <c:pt idx="3">
                  <c:v>271</c:v>
                </c:pt>
                <c:pt idx="4">
                  <c:v>341</c:v>
                </c:pt>
              </c:numCache>
            </c:numRef>
          </c:xVal>
          <c:yVal>
            <c:numRef>
              <c:f>'[DF 40-400000 day 2 (before covid).xlsx]Sp. Growth Curve Data'!$H$20:$H$24</c:f>
              <c:numCache>
                <c:formatCode>General</c:formatCode>
                <c:ptCount val="5"/>
                <c:pt idx="0">
                  <c:v>-2.7181005369557116</c:v>
                </c:pt>
                <c:pt idx="1">
                  <c:v>-1.6245515502441485</c:v>
                </c:pt>
                <c:pt idx="2">
                  <c:v>-0.58698698473155475</c:v>
                </c:pt>
                <c:pt idx="3">
                  <c:v>0.11600367575630613</c:v>
                </c:pt>
                <c:pt idx="4">
                  <c:v>0.45107561936021673</c:v>
                </c:pt>
              </c:numCache>
            </c:numRef>
          </c:yVal>
          <c:smooth val="0"/>
          <c:extLst>
            <c:ext xmlns:c16="http://schemas.microsoft.com/office/drawing/2014/chart" uri="{C3380CC4-5D6E-409C-BE32-E72D297353CC}">
              <c16:uniqueId val="{0000000E-9EE5-45BD-8064-E36CF03A0835}"/>
            </c:ext>
          </c:extLst>
        </c:ser>
        <c:dLbls>
          <c:showLegendKey val="0"/>
          <c:showVal val="0"/>
          <c:showCatName val="0"/>
          <c:showSerName val="0"/>
          <c:showPercent val="0"/>
          <c:showBubbleSize val="0"/>
        </c:dLbls>
        <c:axId val="833895960"/>
        <c:axId val="833896288"/>
      </c:scatterChart>
      <c:valAx>
        <c:axId val="8338959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dirty="0"/>
                  <a:t>Time (min)</a:t>
                </a:r>
              </a:p>
            </c:rich>
          </c:tx>
          <c:layout>
            <c:manualLayout>
              <c:xMode val="edge"/>
              <c:yMode val="edge"/>
              <c:x val="0.463618349390859"/>
              <c:y val="0.9670496229625993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33896288"/>
        <c:crosses val="autoZero"/>
        <c:crossBetween val="midCat"/>
      </c:valAx>
      <c:valAx>
        <c:axId val="8338962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dirty="0"/>
                  <a:t>ln OD</a:t>
                </a:r>
              </a:p>
            </c:rich>
          </c:tx>
          <c:layout>
            <c:manualLayout>
              <c:xMode val="edge"/>
              <c:yMode val="edge"/>
              <c:x val="1.566925114452577E-3"/>
              <c:y val="0.3972524140965187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33895960"/>
        <c:crosses val="autoZero"/>
        <c:crossBetween val="midCat"/>
      </c:valAx>
      <c:spPr>
        <a:noFill/>
        <a:ln>
          <a:noFill/>
        </a:ln>
        <a:effectLst/>
      </c:spPr>
    </c:plotArea>
    <c:legend>
      <c:legendPos val="t"/>
      <c:legendEntry>
        <c:idx val="0"/>
        <c:delete val="1"/>
      </c:legendEntry>
      <c:legendEntry>
        <c:idx val="1"/>
        <c:delete val="1"/>
      </c:legendEntry>
      <c:legendEntry>
        <c:idx val="2"/>
        <c:delete val="1"/>
      </c:legendEntry>
      <c:legendEntry>
        <c:idx val="3"/>
        <c:delete val="1"/>
      </c:legendEntry>
      <c:legendEntry>
        <c:idx val="4"/>
        <c:delete val="1"/>
      </c:legendEntry>
      <c:legendEntry>
        <c:idx val="5"/>
        <c:delete val="1"/>
      </c:legendEntry>
      <c:legendEntry>
        <c:idx val="6"/>
        <c:delete val="1"/>
      </c:legendEntry>
      <c:legendEntry>
        <c:idx val="10"/>
        <c:delete val="1"/>
      </c:legendEntry>
      <c:legendEntry>
        <c:idx val="13"/>
        <c:delete val="1"/>
      </c:legendEntry>
      <c:layout>
        <c:manualLayout>
          <c:xMode val="edge"/>
          <c:yMode val="edge"/>
          <c:x val="2.6612163525501116E-2"/>
          <c:y val="2.5069424494876959E-2"/>
          <c:w val="0.97338783647449889"/>
          <c:h val="0.1580023841461069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Sheet1!$C$29</c:f>
              <c:strCache>
                <c:ptCount val="1"/>
                <c:pt idx="0">
                  <c:v>Conc (g/kg sludge)</c:v>
                </c:pt>
              </c:strCache>
            </c:strRef>
          </c:tx>
          <c:spPr>
            <a:solidFill>
              <a:schemeClr val="tx2"/>
            </a:solidFill>
            <a:ln>
              <a:noFill/>
            </a:ln>
            <a:effectLst/>
          </c:spPr>
          <c:invertIfNegative val="0"/>
          <c:dPt>
            <c:idx val="2"/>
            <c:invertIfNegative val="0"/>
            <c:bubble3D val="0"/>
            <c:spPr>
              <a:solidFill>
                <a:srgbClr val="FF0000"/>
              </a:solidFill>
              <a:ln>
                <a:noFill/>
              </a:ln>
              <a:effectLst/>
            </c:spPr>
            <c:extLst>
              <c:ext xmlns:c16="http://schemas.microsoft.com/office/drawing/2014/chart" uri="{C3380CC4-5D6E-409C-BE32-E72D297353CC}">
                <c16:uniqueId val="{00000005-7434-4038-B40A-DBEF2E8160FB}"/>
              </c:ext>
            </c:extLst>
          </c:dPt>
          <c:dPt>
            <c:idx val="3"/>
            <c:invertIfNegative val="0"/>
            <c:bubble3D val="0"/>
            <c:spPr>
              <a:solidFill>
                <a:srgbClr val="FF0000"/>
              </a:solidFill>
              <a:ln>
                <a:noFill/>
              </a:ln>
              <a:effectLst/>
            </c:spPr>
            <c:extLst>
              <c:ext xmlns:c16="http://schemas.microsoft.com/office/drawing/2014/chart" uri="{C3380CC4-5D6E-409C-BE32-E72D297353CC}">
                <c16:uniqueId val="{00000004-7434-4038-B40A-DBEF2E8160FB}"/>
              </c:ext>
            </c:extLst>
          </c:dPt>
          <c:dPt>
            <c:idx val="5"/>
            <c:invertIfNegative val="0"/>
            <c:bubble3D val="0"/>
            <c:spPr>
              <a:solidFill>
                <a:srgbClr val="FF0000"/>
              </a:solidFill>
              <a:ln>
                <a:noFill/>
              </a:ln>
              <a:effectLst/>
            </c:spPr>
            <c:extLst>
              <c:ext xmlns:c16="http://schemas.microsoft.com/office/drawing/2014/chart" uri="{C3380CC4-5D6E-409C-BE32-E72D297353CC}">
                <c16:uniqueId val="{00000003-7434-4038-B40A-DBEF2E8160FB}"/>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Sheet1!$B$30:$B$36</c:f>
              <c:strCache>
                <c:ptCount val="7"/>
                <c:pt idx="0">
                  <c:v>Cu</c:v>
                </c:pt>
                <c:pt idx="1">
                  <c:v>Mn</c:v>
                </c:pt>
                <c:pt idx="2">
                  <c:v>Cr</c:v>
                </c:pt>
                <c:pt idx="3">
                  <c:v>Cd</c:v>
                </c:pt>
                <c:pt idx="4">
                  <c:v>Zn</c:v>
                </c:pt>
                <c:pt idx="5">
                  <c:v>Pb</c:v>
                </c:pt>
                <c:pt idx="6">
                  <c:v>Fe</c:v>
                </c:pt>
              </c:strCache>
            </c:strRef>
          </c:cat>
          <c:val>
            <c:numRef>
              <c:f>Sheet1!$C$30:$C$36</c:f>
              <c:numCache>
                <c:formatCode>General</c:formatCode>
                <c:ptCount val="7"/>
                <c:pt idx="0">
                  <c:v>1.34</c:v>
                </c:pt>
                <c:pt idx="1">
                  <c:v>3.97</c:v>
                </c:pt>
                <c:pt idx="2">
                  <c:v>4.3499999999999996</c:v>
                </c:pt>
                <c:pt idx="3">
                  <c:v>6.27</c:v>
                </c:pt>
                <c:pt idx="4">
                  <c:v>7.9</c:v>
                </c:pt>
                <c:pt idx="5">
                  <c:v>79.13</c:v>
                </c:pt>
                <c:pt idx="6">
                  <c:v>196.2</c:v>
                </c:pt>
              </c:numCache>
            </c:numRef>
          </c:val>
          <c:extLst>
            <c:ext xmlns:c16="http://schemas.microsoft.com/office/drawing/2014/chart" uri="{C3380CC4-5D6E-409C-BE32-E72D297353CC}">
              <c16:uniqueId val="{00000000-7434-4038-B40A-DBEF2E8160FB}"/>
            </c:ext>
          </c:extLst>
        </c:ser>
        <c:dLbls>
          <c:dLblPos val="outEnd"/>
          <c:showLegendKey val="0"/>
          <c:showVal val="1"/>
          <c:showCatName val="0"/>
          <c:showSerName val="0"/>
          <c:showPercent val="0"/>
          <c:showBubbleSize val="0"/>
        </c:dLbls>
        <c:gapWidth val="167"/>
        <c:axId val="892001600"/>
        <c:axId val="891994528"/>
      </c:barChart>
      <c:catAx>
        <c:axId val="8920016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91994528"/>
        <c:crosses val="autoZero"/>
        <c:auto val="1"/>
        <c:lblAlgn val="ctr"/>
        <c:lblOffset val="100"/>
        <c:noMultiLvlLbl val="0"/>
      </c:catAx>
      <c:valAx>
        <c:axId val="8919945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Metal conc. (g/kg Sludge)</a:t>
                </a:r>
              </a:p>
            </c:rich>
          </c:tx>
          <c:layout>
            <c:manualLayout>
              <c:xMode val="edge"/>
              <c:yMode val="edge"/>
              <c:x val="0.31516284047919979"/>
              <c:y val="0.9200496821748194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9200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964316492274908E-2"/>
          <c:y val="2.7128249114757575E-2"/>
          <c:w val="0.82636686503617895"/>
          <c:h val="0.77213016900499309"/>
        </c:manualLayout>
      </c:layout>
      <c:barChart>
        <c:barDir val="bar"/>
        <c:grouping val="clustered"/>
        <c:varyColors val="0"/>
        <c:ser>
          <c:idx val="0"/>
          <c:order val="0"/>
          <c:tx>
            <c:strRef>
              <c:f>Sheet1!$C$39</c:f>
              <c:strCache>
                <c:ptCount val="1"/>
                <c:pt idx="0">
                  <c:v>Conc (g/kg sludge)</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Sheet1!$B$40:$B$48</c:f>
              <c:strCache>
                <c:ptCount val="9"/>
                <c:pt idx="0">
                  <c:v>Pb</c:v>
                </c:pt>
                <c:pt idx="1">
                  <c:v>Ni</c:v>
                </c:pt>
                <c:pt idx="2">
                  <c:v>Mn</c:v>
                </c:pt>
                <c:pt idx="3">
                  <c:v>Cu</c:v>
                </c:pt>
                <c:pt idx="4">
                  <c:v>Zn</c:v>
                </c:pt>
                <c:pt idx="5">
                  <c:v>Mg</c:v>
                </c:pt>
                <c:pt idx="6">
                  <c:v>Ca</c:v>
                </c:pt>
                <c:pt idx="7">
                  <c:v>Fe</c:v>
                </c:pt>
                <c:pt idx="8">
                  <c:v>Al</c:v>
                </c:pt>
              </c:strCache>
            </c:strRef>
          </c:cat>
          <c:val>
            <c:numRef>
              <c:f>Sheet1!$C$40:$C$48</c:f>
              <c:numCache>
                <c:formatCode>General</c:formatCode>
                <c:ptCount val="9"/>
                <c:pt idx="0">
                  <c:v>0.08</c:v>
                </c:pt>
                <c:pt idx="1">
                  <c:v>0.09</c:v>
                </c:pt>
                <c:pt idx="2">
                  <c:v>0.12</c:v>
                </c:pt>
                <c:pt idx="3">
                  <c:v>0.56999999999999995</c:v>
                </c:pt>
                <c:pt idx="4">
                  <c:v>0.77</c:v>
                </c:pt>
                <c:pt idx="5">
                  <c:v>1.43</c:v>
                </c:pt>
                <c:pt idx="6">
                  <c:v>12</c:v>
                </c:pt>
                <c:pt idx="7">
                  <c:v>20.100000000000001</c:v>
                </c:pt>
                <c:pt idx="8">
                  <c:v>157</c:v>
                </c:pt>
              </c:numCache>
            </c:numRef>
          </c:val>
          <c:extLst>
            <c:ext xmlns:c16="http://schemas.microsoft.com/office/drawing/2014/chart" uri="{C3380CC4-5D6E-409C-BE32-E72D297353CC}">
              <c16:uniqueId val="{00000000-5411-4383-A222-B1B9381D515A}"/>
            </c:ext>
          </c:extLst>
        </c:ser>
        <c:dLbls>
          <c:showLegendKey val="0"/>
          <c:showVal val="0"/>
          <c:showCatName val="0"/>
          <c:showSerName val="0"/>
          <c:showPercent val="0"/>
          <c:showBubbleSize val="0"/>
        </c:dLbls>
        <c:gapWidth val="182"/>
        <c:axId val="1037183440"/>
        <c:axId val="1037194672"/>
      </c:barChart>
      <c:catAx>
        <c:axId val="1037183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37194672"/>
        <c:crosses val="autoZero"/>
        <c:auto val="1"/>
        <c:lblAlgn val="ctr"/>
        <c:lblOffset val="100"/>
        <c:noMultiLvlLbl val="0"/>
      </c:catAx>
      <c:valAx>
        <c:axId val="1037194672"/>
        <c:scaling>
          <c:orientation val="minMax"/>
          <c:max val="2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Metal conc. (g/kg Sludge)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37183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4.9700427736752095E-2"/>
          <c:w val="0.93888888888888888"/>
          <c:h val="0.79055151577053728"/>
        </c:manualLayout>
      </c:layout>
      <c:barChart>
        <c:barDir val="col"/>
        <c:grouping val="clustered"/>
        <c:varyColors val="0"/>
        <c:ser>
          <c:idx val="0"/>
          <c:order val="0"/>
          <c:spPr>
            <a:solidFill>
              <a:schemeClr val="accent5"/>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2-DF5C-4238-A067-5D9FCE475D7C}"/>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Sheet1!$B$51:$B$53</c:f>
              <c:strCache>
                <c:ptCount val="3"/>
                <c:pt idx="0">
                  <c:v>Plants</c:v>
                </c:pt>
                <c:pt idx="1">
                  <c:v>Animals</c:v>
                </c:pt>
                <c:pt idx="2">
                  <c:v>Microbial</c:v>
                </c:pt>
              </c:strCache>
            </c:strRef>
          </c:cat>
          <c:val>
            <c:numRef>
              <c:f>Sheet1!$C$51:$C$53</c:f>
              <c:numCache>
                <c:formatCode>General</c:formatCode>
                <c:ptCount val="3"/>
                <c:pt idx="0">
                  <c:v>6</c:v>
                </c:pt>
                <c:pt idx="1">
                  <c:v>5</c:v>
                </c:pt>
                <c:pt idx="2">
                  <c:v>4</c:v>
                </c:pt>
              </c:numCache>
            </c:numRef>
          </c:val>
          <c:extLst>
            <c:ext xmlns:c16="http://schemas.microsoft.com/office/drawing/2014/chart" uri="{C3380CC4-5D6E-409C-BE32-E72D297353CC}">
              <c16:uniqueId val="{00000000-DF5C-4238-A067-5D9FCE475D7C}"/>
            </c:ext>
          </c:extLst>
        </c:ser>
        <c:dLbls>
          <c:showLegendKey val="0"/>
          <c:showVal val="0"/>
          <c:showCatName val="0"/>
          <c:showSerName val="0"/>
          <c:showPercent val="0"/>
          <c:showBubbleSize val="0"/>
        </c:dLbls>
        <c:gapWidth val="219"/>
        <c:overlap val="-27"/>
        <c:axId val="1044906048"/>
        <c:axId val="1044889824"/>
      </c:barChart>
      <c:catAx>
        <c:axId val="1044906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44889824"/>
        <c:crosses val="autoZero"/>
        <c:auto val="1"/>
        <c:lblAlgn val="ctr"/>
        <c:lblOffset val="100"/>
        <c:noMultiLvlLbl val="0"/>
      </c:catAx>
      <c:valAx>
        <c:axId val="10448898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044906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9504713266691"/>
          <c:y val="8.9221973473224775E-2"/>
          <c:w val="0.72422567761503576"/>
          <c:h val="0.75806845367997466"/>
        </c:manualLayout>
      </c:layout>
      <c:barChart>
        <c:barDir val="bar"/>
        <c:grouping val="clustered"/>
        <c:varyColors val="0"/>
        <c:ser>
          <c:idx val="0"/>
          <c:order val="0"/>
          <c:tx>
            <c:strRef>
              <c:f>Sheet1!$C$3</c:f>
              <c:strCache>
                <c:ptCount val="1"/>
                <c:pt idx="0">
                  <c:v>Industry A (Woven) </c:v>
                </c:pt>
              </c:strCache>
            </c:strRef>
          </c:tx>
          <c:spPr>
            <a:solidFill>
              <a:schemeClr val="accent2"/>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2F2A-48AF-8395-4E5524819579}"/>
                </c:ext>
              </c:extLst>
            </c:dLbl>
            <c:dLbl>
              <c:idx val="3"/>
              <c:delete val="1"/>
              <c:extLst>
                <c:ext xmlns:c15="http://schemas.microsoft.com/office/drawing/2012/chart" uri="{CE6537A1-D6FC-4f65-9D91-7224C49458BB}"/>
                <c:ext xmlns:c16="http://schemas.microsoft.com/office/drawing/2014/chart" uri="{C3380CC4-5D6E-409C-BE32-E72D297353CC}">
                  <c16:uniqueId val="{00000001-2F2A-48AF-8395-4E5524819579}"/>
                </c:ext>
              </c:extLst>
            </c:dLbl>
            <c:dLbl>
              <c:idx val="6"/>
              <c:delete val="1"/>
              <c:extLst>
                <c:ext xmlns:c15="http://schemas.microsoft.com/office/drawing/2012/chart" uri="{CE6537A1-D6FC-4f65-9D91-7224C49458BB}"/>
                <c:ext xmlns:c16="http://schemas.microsoft.com/office/drawing/2014/chart" uri="{C3380CC4-5D6E-409C-BE32-E72D297353CC}">
                  <c16:uniqueId val="{00000002-2F2A-48AF-8395-4E5524819579}"/>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Sheet1!$B$4:$B$11</c:f>
              <c:strCache>
                <c:ptCount val="8"/>
                <c:pt idx="0">
                  <c:v>Sulfur (S)</c:v>
                </c:pt>
                <c:pt idx="1">
                  <c:v>Silicon (Si)</c:v>
                </c:pt>
                <c:pt idx="2">
                  <c:v>Calcium (Ca)</c:v>
                </c:pt>
                <c:pt idx="3">
                  <c:v>Phosphorus (P)</c:v>
                </c:pt>
                <c:pt idx="4">
                  <c:v>Iron (Fe)</c:v>
                </c:pt>
                <c:pt idx="5">
                  <c:v>Ruthenium (Ru)</c:v>
                </c:pt>
                <c:pt idx="6">
                  <c:v>Lead (Pb)</c:v>
                </c:pt>
                <c:pt idx="7">
                  <c:v>Potassium (K)</c:v>
                </c:pt>
              </c:strCache>
            </c:strRef>
          </c:cat>
          <c:val>
            <c:numRef>
              <c:f>Sheet1!$C$4:$C$11</c:f>
              <c:numCache>
                <c:formatCode>General</c:formatCode>
                <c:ptCount val="8"/>
                <c:pt idx="0">
                  <c:v>4626.8680000000004</c:v>
                </c:pt>
                <c:pt idx="1">
                  <c:v>0</c:v>
                </c:pt>
                <c:pt idx="2">
                  <c:v>717.63800000000003</c:v>
                </c:pt>
                <c:pt idx="3">
                  <c:v>0</c:v>
                </c:pt>
                <c:pt idx="4">
                  <c:v>226.143</c:v>
                </c:pt>
                <c:pt idx="5">
                  <c:v>111.374</c:v>
                </c:pt>
                <c:pt idx="6">
                  <c:v>0</c:v>
                </c:pt>
                <c:pt idx="7">
                  <c:v>481.25799999999998</c:v>
                </c:pt>
              </c:numCache>
            </c:numRef>
          </c:val>
          <c:extLst>
            <c:ext xmlns:c16="http://schemas.microsoft.com/office/drawing/2014/chart" uri="{C3380CC4-5D6E-409C-BE32-E72D297353CC}">
              <c16:uniqueId val="{00000003-2F2A-48AF-8395-4E5524819579}"/>
            </c:ext>
          </c:extLst>
        </c:ser>
        <c:ser>
          <c:idx val="1"/>
          <c:order val="1"/>
          <c:tx>
            <c:strRef>
              <c:f>Sheet1!$D$3</c:f>
              <c:strCache>
                <c:ptCount val="1"/>
                <c:pt idx="0">
                  <c:v>Industry B (Composite)</c:v>
                </c:pt>
              </c:strCache>
            </c:strRef>
          </c:tx>
          <c:spPr>
            <a:solidFill>
              <a:schemeClr val="accent4"/>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F2A-48AF-8395-4E5524819579}"/>
                </c:ext>
              </c:extLst>
            </c:dLbl>
            <c:dLbl>
              <c:idx val="3"/>
              <c:delete val="1"/>
              <c:extLst>
                <c:ext xmlns:c15="http://schemas.microsoft.com/office/drawing/2012/chart" uri="{CE6537A1-D6FC-4f65-9D91-7224C49458BB}"/>
                <c:ext xmlns:c16="http://schemas.microsoft.com/office/drawing/2014/chart" uri="{C3380CC4-5D6E-409C-BE32-E72D297353CC}">
                  <c16:uniqueId val="{00000005-2F2A-48AF-8395-4E5524819579}"/>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Sheet1!$B$4:$B$11</c:f>
              <c:strCache>
                <c:ptCount val="8"/>
                <c:pt idx="0">
                  <c:v>Sulfur (S)</c:v>
                </c:pt>
                <c:pt idx="1">
                  <c:v>Silicon (Si)</c:v>
                </c:pt>
                <c:pt idx="2">
                  <c:v>Calcium (Ca)</c:v>
                </c:pt>
                <c:pt idx="3">
                  <c:v>Phosphorus (P)</c:v>
                </c:pt>
                <c:pt idx="4">
                  <c:v>Iron (Fe)</c:v>
                </c:pt>
                <c:pt idx="5">
                  <c:v>Ruthenium (Ru)</c:v>
                </c:pt>
                <c:pt idx="6">
                  <c:v>Lead (Pb)</c:v>
                </c:pt>
                <c:pt idx="7">
                  <c:v>Potassium (K)</c:v>
                </c:pt>
              </c:strCache>
            </c:strRef>
          </c:cat>
          <c:val>
            <c:numRef>
              <c:f>Sheet1!$D$4:$D$11</c:f>
              <c:numCache>
                <c:formatCode>General</c:formatCode>
                <c:ptCount val="8"/>
                <c:pt idx="0">
                  <c:v>15728.04</c:v>
                </c:pt>
                <c:pt idx="1">
                  <c:v>0</c:v>
                </c:pt>
                <c:pt idx="2">
                  <c:v>1847.383</c:v>
                </c:pt>
                <c:pt idx="3">
                  <c:v>0</c:v>
                </c:pt>
                <c:pt idx="4">
                  <c:v>351.70400000000001</c:v>
                </c:pt>
                <c:pt idx="5">
                  <c:v>671.95899999999995</c:v>
                </c:pt>
                <c:pt idx="6">
                  <c:v>273.697</c:v>
                </c:pt>
                <c:pt idx="7">
                  <c:v>1465.5820000000001</c:v>
                </c:pt>
              </c:numCache>
            </c:numRef>
          </c:val>
          <c:extLst>
            <c:ext xmlns:c16="http://schemas.microsoft.com/office/drawing/2014/chart" uri="{C3380CC4-5D6E-409C-BE32-E72D297353CC}">
              <c16:uniqueId val="{00000006-2F2A-48AF-8395-4E5524819579}"/>
            </c:ext>
          </c:extLst>
        </c:ser>
        <c:dLbls>
          <c:dLblPos val="outEnd"/>
          <c:showLegendKey val="0"/>
          <c:showVal val="1"/>
          <c:showCatName val="0"/>
          <c:showSerName val="0"/>
          <c:showPercent val="0"/>
          <c:showBubbleSize val="0"/>
        </c:dLbls>
        <c:gapWidth val="150"/>
        <c:overlap val="-30"/>
        <c:axId val="1902355727"/>
        <c:axId val="1902341167"/>
      </c:barChart>
      <c:catAx>
        <c:axId val="19023557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2341167"/>
        <c:crosses val="autoZero"/>
        <c:auto val="1"/>
        <c:lblAlgn val="ctr"/>
        <c:lblOffset val="100"/>
        <c:noMultiLvlLbl val="0"/>
      </c:catAx>
      <c:valAx>
        <c:axId val="19023411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dirty="0"/>
                  <a:t>Bulk Metal Concentration (in ppm)</a:t>
                </a:r>
              </a:p>
            </c:rich>
          </c:tx>
          <c:layout>
            <c:manualLayout>
              <c:xMode val="edge"/>
              <c:yMode val="edge"/>
              <c:x val="0.36660703194262328"/>
              <c:y val="0.9254977877802760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02355727"/>
        <c:crosses val="autoZero"/>
        <c:crossBetween val="between"/>
        <c:minorUnit val="500"/>
      </c:valAx>
      <c:spPr>
        <a:noFill/>
        <a:ln>
          <a:noFill/>
        </a:ln>
        <a:effectLst/>
      </c:spPr>
    </c:plotArea>
    <c:legend>
      <c:legendPos val="b"/>
      <c:layout>
        <c:manualLayout>
          <c:xMode val="edge"/>
          <c:yMode val="edge"/>
          <c:x val="0.16065058362928733"/>
          <c:y val="1.9836167193479476E-3"/>
          <c:w val="0.65763081965966608"/>
          <c:h val="6.9430644353985688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1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4001951679117"/>
          <c:y val="8.6544326843828123E-2"/>
          <c:w val="0.81235194158422508"/>
          <c:h val="0.79943011140413101"/>
        </c:manualLayout>
      </c:layout>
      <c:barChart>
        <c:barDir val="bar"/>
        <c:grouping val="clustered"/>
        <c:varyColors val="0"/>
        <c:ser>
          <c:idx val="0"/>
          <c:order val="0"/>
          <c:tx>
            <c:strRef>
              <c:f>Sheet1!$C$3</c:f>
              <c:strCache>
                <c:ptCount val="1"/>
                <c:pt idx="0">
                  <c:v>Industry A (Woven) </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A346-416D-BBFF-AFCF30AED6EB}"/>
                </c:ext>
              </c:extLst>
            </c:dLbl>
            <c:dLbl>
              <c:idx val="1"/>
              <c:delete val="1"/>
              <c:extLst>
                <c:ext xmlns:c15="http://schemas.microsoft.com/office/drawing/2012/chart" uri="{CE6537A1-D6FC-4f65-9D91-7224C49458BB}"/>
                <c:ext xmlns:c16="http://schemas.microsoft.com/office/drawing/2014/chart" uri="{C3380CC4-5D6E-409C-BE32-E72D297353CC}">
                  <c16:uniqueId val="{00000001-A346-416D-BBFF-AFCF30AED6EB}"/>
                </c:ext>
              </c:extLst>
            </c:dLbl>
            <c:dLbl>
              <c:idx val="2"/>
              <c:delete val="1"/>
              <c:extLst>
                <c:ext xmlns:c15="http://schemas.microsoft.com/office/drawing/2012/chart" uri="{CE6537A1-D6FC-4f65-9D91-7224C49458BB}"/>
                <c:ext xmlns:c16="http://schemas.microsoft.com/office/drawing/2014/chart" uri="{C3380CC4-5D6E-409C-BE32-E72D297353CC}">
                  <c16:uniqueId val="{00000002-A346-416D-BBFF-AFCF30AED6EB}"/>
                </c:ext>
              </c:extLst>
            </c:dLbl>
            <c:dLbl>
              <c:idx val="6"/>
              <c:delete val="1"/>
              <c:extLst>
                <c:ext xmlns:c15="http://schemas.microsoft.com/office/drawing/2012/chart" uri="{CE6537A1-D6FC-4f65-9D91-7224C49458BB}"/>
                <c:ext xmlns:c16="http://schemas.microsoft.com/office/drawing/2014/chart" uri="{C3380CC4-5D6E-409C-BE32-E72D297353CC}">
                  <c16:uniqueId val="{00000003-A346-416D-BBFF-AFCF30AED6EB}"/>
                </c:ext>
              </c:extLst>
            </c:dLbl>
            <c:dLbl>
              <c:idx val="7"/>
              <c:delete val="1"/>
              <c:extLst>
                <c:ext xmlns:c15="http://schemas.microsoft.com/office/drawing/2012/chart" uri="{CE6537A1-D6FC-4f65-9D91-7224C49458BB}"/>
                <c:ext xmlns:c16="http://schemas.microsoft.com/office/drawing/2014/chart" uri="{C3380CC4-5D6E-409C-BE32-E72D297353CC}">
                  <c16:uniqueId val="{00000004-A346-416D-BBFF-AFCF30AED6EB}"/>
                </c:ext>
              </c:extLst>
            </c:dLbl>
            <c:dLbl>
              <c:idx val="8"/>
              <c:delete val="1"/>
              <c:extLst>
                <c:ext xmlns:c15="http://schemas.microsoft.com/office/drawing/2012/chart" uri="{CE6537A1-D6FC-4f65-9D91-7224C49458BB}"/>
                <c:ext xmlns:c16="http://schemas.microsoft.com/office/drawing/2014/chart" uri="{C3380CC4-5D6E-409C-BE32-E72D297353CC}">
                  <c16:uniqueId val="{00000005-A346-416D-BBFF-AFCF30AED6EB}"/>
                </c:ext>
              </c:extLst>
            </c:dLbl>
            <c:dLbl>
              <c:idx val="9"/>
              <c:delete val="1"/>
              <c:extLst>
                <c:ext xmlns:c15="http://schemas.microsoft.com/office/drawing/2012/chart" uri="{CE6537A1-D6FC-4f65-9D91-7224C49458BB}"/>
                <c:ext xmlns:c16="http://schemas.microsoft.com/office/drawing/2014/chart" uri="{C3380CC4-5D6E-409C-BE32-E72D297353CC}">
                  <c16:uniqueId val="{00000006-A346-416D-BBFF-AFCF30AED6EB}"/>
                </c:ext>
              </c:extLst>
            </c:dLbl>
            <c:dLbl>
              <c:idx val="11"/>
              <c:delete val="1"/>
              <c:extLst>
                <c:ext xmlns:c15="http://schemas.microsoft.com/office/drawing/2012/chart" uri="{CE6537A1-D6FC-4f65-9D91-7224C49458BB}"/>
                <c:ext xmlns:c16="http://schemas.microsoft.com/office/drawing/2014/chart" uri="{C3380CC4-5D6E-409C-BE32-E72D297353CC}">
                  <c16:uniqueId val="{00000007-A346-416D-BBFF-AFCF30AED6EB}"/>
                </c:ext>
              </c:extLst>
            </c:dLbl>
            <c:dLbl>
              <c:idx val="12"/>
              <c:delete val="1"/>
              <c:extLst>
                <c:ext xmlns:c15="http://schemas.microsoft.com/office/drawing/2012/chart" uri="{CE6537A1-D6FC-4f65-9D91-7224C49458BB}"/>
                <c:ext xmlns:c16="http://schemas.microsoft.com/office/drawing/2014/chart" uri="{C3380CC4-5D6E-409C-BE32-E72D297353CC}">
                  <c16:uniqueId val="{00000008-A346-416D-BBFF-AFCF30AED6EB}"/>
                </c:ext>
              </c:extLst>
            </c:dLbl>
            <c:dLbl>
              <c:idx val="13"/>
              <c:delete val="1"/>
              <c:extLst>
                <c:ext xmlns:c15="http://schemas.microsoft.com/office/drawing/2012/chart" uri="{CE6537A1-D6FC-4f65-9D91-7224C49458BB}"/>
                <c:ext xmlns:c16="http://schemas.microsoft.com/office/drawing/2014/chart" uri="{C3380CC4-5D6E-409C-BE32-E72D297353CC}">
                  <c16:uniqueId val="{00000009-A346-416D-BBFF-AFCF30AED6EB}"/>
                </c:ext>
              </c:extLst>
            </c:dLbl>
            <c:dLbl>
              <c:idx val="14"/>
              <c:delete val="1"/>
              <c:extLst>
                <c:ext xmlns:c15="http://schemas.microsoft.com/office/drawing/2012/chart" uri="{CE6537A1-D6FC-4f65-9D91-7224C49458BB}"/>
                <c:ext xmlns:c16="http://schemas.microsoft.com/office/drawing/2014/chart" uri="{C3380CC4-5D6E-409C-BE32-E72D297353CC}">
                  <c16:uniqueId val="{0000000A-A346-416D-BBFF-AFCF30AED6EB}"/>
                </c:ext>
              </c:extLst>
            </c:dLbl>
            <c:dLbl>
              <c:idx val="15"/>
              <c:delete val="1"/>
              <c:extLst>
                <c:ext xmlns:c15="http://schemas.microsoft.com/office/drawing/2012/chart" uri="{CE6537A1-D6FC-4f65-9D91-7224C49458BB}"/>
                <c:ext xmlns:c16="http://schemas.microsoft.com/office/drawing/2014/chart" uri="{C3380CC4-5D6E-409C-BE32-E72D297353CC}">
                  <c16:uniqueId val="{0000000B-A346-416D-BBFF-AFCF30AED6EB}"/>
                </c:ext>
              </c:extLst>
            </c:dLbl>
            <c:dLbl>
              <c:idx val="16"/>
              <c:delete val="1"/>
              <c:extLst>
                <c:ext xmlns:c15="http://schemas.microsoft.com/office/drawing/2012/chart" uri="{CE6537A1-D6FC-4f65-9D91-7224C49458BB}"/>
                <c:ext xmlns:c16="http://schemas.microsoft.com/office/drawing/2014/chart" uri="{C3380CC4-5D6E-409C-BE32-E72D297353CC}">
                  <c16:uniqueId val="{0000000C-A346-416D-BBFF-AFCF30AED6EB}"/>
                </c:ext>
              </c:extLst>
            </c:dLbl>
            <c:dLbl>
              <c:idx val="17"/>
              <c:delete val="1"/>
              <c:extLst>
                <c:ext xmlns:c15="http://schemas.microsoft.com/office/drawing/2012/chart" uri="{CE6537A1-D6FC-4f65-9D91-7224C49458BB}"/>
                <c:ext xmlns:c16="http://schemas.microsoft.com/office/drawing/2014/chart" uri="{C3380CC4-5D6E-409C-BE32-E72D297353CC}">
                  <c16:uniqueId val="{0000000D-A346-416D-BBFF-AFCF30AED6EB}"/>
                </c:ext>
              </c:extLst>
            </c:dLbl>
            <c:dLbl>
              <c:idx val="18"/>
              <c:delete val="1"/>
              <c:extLst>
                <c:ext xmlns:c15="http://schemas.microsoft.com/office/drawing/2012/chart" uri="{CE6537A1-D6FC-4f65-9D91-7224C49458BB}"/>
                <c:ext xmlns:c16="http://schemas.microsoft.com/office/drawing/2014/chart" uri="{C3380CC4-5D6E-409C-BE32-E72D297353CC}">
                  <c16:uniqueId val="{0000000E-A346-416D-BBFF-AFCF30AED6EB}"/>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Sheet1!$B$12:$B$30</c:f>
              <c:strCache>
                <c:ptCount val="19"/>
                <c:pt idx="0">
                  <c:v>Copper (Cu)</c:v>
                </c:pt>
                <c:pt idx="1">
                  <c:v>Aluminum (Al)</c:v>
                </c:pt>
                <c:pt idx="2">
                  <c:v>Magnesium (Mg)</c:v>
                </c:pt>
                <c:pt idx="3">
                  <c:v>Titanium (Ti)</c:v>
                </c:pt>
                <c:pt idx="4">
                  <c:v>Zinc (Zn)</c:v>
                </c:pt>
                <c:pt idx="5">
                  <c:v>Nickel (Ni)</c:v>
                </c:pt>
                <c:pt idx="6">
                  <c:v>Manganese (Mn)</c:v>
                </c:pt>
                <c:pt idx="7">
                  <c:v>Chromium (Cr)</c:v>
                </c:pt>
                <c:pt idx="8">
                  <c:v>Strontium (Sr)</c:v>
                </c:pt>
                <c:pt idx="9">
                  <c:v>Chlorine (Cl)</c:v>
                </c:pt>
                <c:pt idx="10">
                  <c:v>Bromine (Br)</c:v>
                </c:pt>
                <c:pt idx="11">
                  <c:v>Zirconium (Zr)</c:v>
                </c:pt>
                <c:pt idx="12">
                  <c:v>Cadmium (Cd)</c:v>
                </c:pt>
                <c:pt idx="13">
                  <c:v>Scandium (Sc)</c:v>
                </c:pt>
                <c:pt idx="14">
                  <c:v>Vanadium (V)</c:v>
                </c:pt>
                <c:pt idx="15">
                  <c:v>Arsenic (As)</c:v>
                </c:pt>
                <c:pt idx="16">
                  <c:v>Cobalt (Co)</c:v>
                </c:pt>
                <c:pt idx="17">
                  <c:v>Mercury (Hg)</c:v>
                </c:pt>
                <c:pt idx="18">
                  <c:v>Germanium (Ge)</c:v>
                </c:pt>
              </c:strCache>
            </c:strRef>
          </c:cat>
          <c:val>
            <c:numRef>
              <c:f>Sheet1!$C$12:$C$30</c:f>
              <c:numCache>
                <c:formatCode>General</c:formatCode>
                <c:ptCount val="19"/>
                <c:pt idx="0">
                  <c:v>0</c:v>
                </c:pt>
                <c:pt idx="1">
                  <c:v>0</c:v>
                </c:pt>
                <c:pt idx="2">
                  <c:v>0</c:v>
                </c:pt>
                <c:pt idx="3">
                  <c:v>9.9320000000000004</c:v>
                </c:pt>
                <c:pt idx="4">
                  <c:v>28.97</c:v>
                </c:pt>
                <c:pt idx="5">
                  <c:v>9.3130000000000006</c:v>
                </c:pt>
                <c:pt idx="6">
                  <c:v>0</c:v>
                </c:pt>
                <c:pt idx="7">
                  <c:v>0</c:v>
                </c:pt>
                <c:pt idx="8">
                  <c:v>0</c:v>
                </c:pt>
                <c:pt idx="9">
                  <c:v>0</c:v>
                </c:pt>
                <c:pt idx="10">
                  <c:v>4.8899999999999997</c:v>
                </c:pt>
                <c:pt idx="11">
                  <c:v>0</c:v>
                </c:pt>
                <c:pt idx="12">
                  <c:v>0</c:v>
                </c:pt>
                <c:pt idx="13">
                  <c:v>0</c:v>
                </c:pt>
                <c:pt idx="14">
                  <c:v>0</c:v>
                </c:pt>
                <c:pt idx="15">
                  <c:v>0</c:v>
                </c:pt>
                <c:pt idx="16">
                  <c:v>0</c:v>
                </c:pt>
                <c:pt idx="17">
                  <c:v>0</c:v>
                </c:pt>
                <c:pt idx="18">
                  <c:v>0</c:v>
                </c:pt>
              </c:numCache>
            </c:numRef>
          </c:val>
          <c:extLst>
            <c:ext xmlns:c16="http://schemas.microsoft.com/office/drawing/2014/chart" uri="{C3380CC4-5D6E-409C-BE32-E72D297353CC}">
              <c16:uniqueId val="{0000000F-A346-416D-BBFF-AFCF30AED6EB}"/>
            </c:ext>
          </c:extLst>
        </c:ser>
        <c:ser>
          <c:idx val="1"/>
          <c:order val="1"/>
          <c:tx>
            <c:strRef>
              <c:f>Sheet1!$D$3</c:f>
              <c:strCache>
                <c:ptCount val="1"/>
                <c:pt idx="0">
                  <c:v>Industry B (Composite)</c:v>
                </c:pt>
              </c:strCache>
            </c:strRef>
          </c:tx>
          <c:spPr>
            <a:solidFill>
              <a:schemeClr val="accent4"/>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10-A346-416D-BBFF-AFCF30AED6EB}"/>
                </c:ext>
              </c:extLst>
            </c:dLbl>
            <c:dLbl>
              <c:idx val="2"/>
              <c:delete val="1"/>
              <c:extLst>
                <c:ext xmlns:c15="http://schemas.microsoft.com/office/drawing/2012/chart" uri="{CE6537A1-D6FC-4f65-9D91-7224C49458BB}"/>
                <c:ext xmlns:c16="http://schemas.microsoft.com/office/drawing/2014/chart" uri="{C3380CC4-5D6E-409C-BE32-E72D297353CC}">
                  <c16:uniqueId val="{00000011-A346-416D-BBFF-AFCF30AED6EB}"/>
                </c:ext>
              </c:extLst>
            </c:dLbl>
            <c:dLbl>
              <c:idx val="7"/>
              <c:delete val="1"/>
              <c:extLst>
                <c:ext xmlns:c15="http://schemas.microsoft.com/office/drawing/2012/chart" uri="{CE6537A1-D6FC-4f65-9D91-7224C49458BB}"/>
                <c:ext xmlns:c16="http://schemas.microsoft.com/office/drawing/2014/chart" uri="{C3380CC4-5D6E-409C-BE32-E72D297353CC}">
                  <c16:uniqueId val="{00000012-A346-416D-BBFF-AFCF30AED6EB}"/>
                </c:ext>
              </c:extLst>
            </c:dLbl>
            <c:dLbl>
              <c:idx val="8"/>
              <c:delete val="1"/>
              <c:extLst>
                <c:ext xmlns:c15="http://schemas.microsoft.com/office/drawing/2012/chart" uri="{CE6537A1-D6FC-4f65-9D91-7224C49458BB}"/>
                <c:ext xmlns:c16="http://schemas.microsoft.com/office/drawing/2014/chart" uri="{C3380CC4-5D6E-409C-BE32-E72D297353CC}">
                  <c16:uniqueId val="{00000013-A346-416D-BBFF-AFCF30AED6EB}"/>
                </c:ext>
              </c:extLst>
            </c:dLbl>
            <c:dLbl>
              <c:idx val="9"/>
              <c:delete val="1"/>
              <c:extLst>
                <c:ext xmlns:c15="http://schemas.microsoft.com/office/drawing/2012/chart" uri="{CE6537A1-D6FC-4f65-9D91-7224C49458BB}"/>
                <c:ext xmlns:c16="http://schemas.microsoft.com/office/drawing/2014/chart" uri="{C3380CC4-5D6E-409C-BE32-E72D297353CC}">
                  <c16:uniqueId val="{00000014-A346-416D-BBFF-AFCF30AED6EB}"/>
                </c:ext>
              </c:extLst>
            </c:dLbl>
            <c:dLbl>
              <c:idx val="11"/>
              <c:delete val="1"/>
              <c:extLst>
                <c:ext xmlns:c15="http://schemas.microsoft.com/office/drawing/2012/chart" uri="{CE6537A1-D6FC-4f65-9D91-7224C49458BB}"/>
                <c:ext xmlns:c16="http://schemas.microsoft.com/office/drawing/2014/chart" uri="{C3380CC4-5D6E-409C-BE32-E72D297353CC}">
                  <c16:uniqueId val="{00000015-A346-416D-BBFF-AFCF30AED6EB}"/>
                </c:ext>
              </c:extLst>
            </c:dLbl>
            <c:dLbl>
              <c:idx val="12"/>
              <c:delete val="1"/>
              <c:extLst>
                <c:ext xmlns:c15="http://schemas.microsoft.com/office/drawing/2012/chart" uri="{CE6537A1-D6FC-4f65-9D91-7224C49458BB}"/>
                <c:ext xmlns:c16="http://schemas.microsoft.com/office/drawing/2014/chart" uri="{C3380CC4-5D6E-409C-BE32-E72D297353CC}">
                  <c16:uniqueId val="{00000016-A346-416D-BBFF-AFCF30AED6EB}"/>
                </c:ext>
              </c:extLst>
            </c:dLbl>
            <c:dLbl>
              <c:idx val="13"/>
              <c:delete val="1"/>
              <c:extLst>
                <c:ext xmlns:c15="http://schemas.microsoft.com/office/drawing/2012/chart" uri="{CE6537A1-D6FC-4f65-9D91-7224C49458BB}"/>
                <c:ext xmlns:c16="http://schemas.microsoft.com/office/drawing/2014/chart" uri="{C3380CC4-5D6E-409C-BE32-E72D297353CC}">
                  <c16:uniqueId val="{00000017-A346-416D-BBFF-AFCF30AED6EB}"/>
                </c:ext>
              </c:extLst>
            </c:dLbl>
            <c:dLbl>
              <c:idx val="14"/>
              <c:delete val="1"/>
              <c:extLst>
                <c:ext xmlns:c15="http://schemas.microsoft.com/office/drawing/2012/chart" uri="{CE6537A1-D6FC-4f65-9D91-7224C49458BB}"/>
                <c:ext xmlns:c16="http://schemas.microsoft.com/office/drawing/2014/chart" uri="{C3380CC4-5D6E-409C-BE32-E72D297353CC}">
                  <c16:uniqueId val="{00000018-A346-416D-BBFF-AFCF30AED6EB}"/>
                </c:ext>
              </c:extLst>
            </c:dLbl>
            <c:dLbl>
              <c:idx val="16"/>
              <c:delete val="1"/>
              <c:extLst>
                <c:ext xmlns:c15="http://schemas.microsoft.com/office/drawing/2012/chart" uri="{CE6537A1-D6FC-4f65-9D91-7224C49458BB}"/>
                <c:ext xmlns:c16="http://schemas.microsoft.com/office/drawing/2014/chart" uri="{C3380CC4-5D6E-409C-BE32-E72D297353CC}">
                  <c16:uniqueId val="{00000019-A346-416D-BBFF-AFCF30AED6EB}"/>
                </c:ext>
              </c:extLst>
            </c:dLbl>
            <c:dLbl>
              <c:idx val="17"/>
              <c:delete val="1"/>
              <c:extLst>
                <c:ext xmlns:c15="http://schemas.microsoft.com/office/drawing/2012/chart" uri="{CE6537A1-D6FC-4f65-9D91-7224C49458BB}"/>
                <c:ext xmlns:c16="http://schemas.microsoft.com/office/drawing/2014/chart" uri="{C3380CC4-5D6E-409C-BE32-E72D297353CC}">
                  <c16:uniqueId val="{0000001A-A346-416D-BBFF-AFCF30AED6EB}"/>
                </c:ext>
              </c:extLst>
            </c:dLbl>
            <c:dLbl>
              <c:idx val="18"/>
              <c:delete val="1"/>
              <c:extLst>
                <c:ext xmlns:c15="http://schemas.microsoft.com/office/drawing/2012/chart" uri="{CE6537A1-D6FC-4f65-9D91-7224C49458BB}"/>
                <c:ext xmlns:c16="http://schemas.microsoft.com/office/drawing/2014/chart" uri="{C3380CC4-5D6E-409C-BE32-E72D297353CC}">
                  <c16:uniqueId val="{0000001B-A346-416D-BBFF-AFCF30AED6EB}"/>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Sheet1!$B$12:$B$30</c:f>
              <c:strCache>
                <c:ptCount val="19"/>
                <c:pt idx="0">
                  <c:v>Copper (Cu)</c:v>
                </c:pt>
                <c:pt idx="1">
                  <c:v>Aluminum (Al)</c:v>
                </c:pt>
                <c:pt idx="2">
                  <c:v>Magnesium (Mg)</c:v>
                </c:pt>
                <c:pt idx="3">
                  <c:v>Titanium (Ti)</c:v>
                </c:pt>
                <c:pt idx="4">
                  <c:v>Zinc (Zn)</c:v>
                </c:pt>
                <c:pt idx="5">
                  <c:v>Nickel (Ni)</c:v>
                </c:pt>
                <c:pt idx="6">
                  <c:v>Manganese (Mn)</c:v>
                </c:pt>
                <c:pt idx="7">
                  <c:v>Chromium (Cr)</c:v>
                </c:pt>
                <c:pt idx="8">
                  <c:v>Strontium (Sr)</c:v>
                </c:pt>
                <c:pt idx="9">
                  <c:v>Chlorine (Cl)</c:v>
                </c:pt>
                <c:pt idx="10">
                  <c:v>Bromine (Br)</c:v>
                </c:pt>
                <c:pt idx="11">
                  <c:v>Zirconium (Zr)</c:v>
                </c:pt>
                <c:pt idx="12">
                  <c:v>Cadmium (Cd)</c:v>
                </c:pt>
                <c:pt idx="13">
                  <c:v>Scandium (Sc)</c:v>
                </c:pt>
                <c:pt idx="14">
                  <c:v>Vanadium (V)</c:v>
                </c:pt>
                <c:pt idx="15">
                  <c:v>Arsenic (As)</c:v>
                </c:pt>
                <c:pt idx="16">
                  <c:v>Cobalt (Co)</c:v>
                </c:pt>
                <c:pt idx="17">
                  <c:v>Mercury (Hg)</c:v>
                </c:pt>
                <c:pt idx="18">
                  <c:v>Germanium (Ge)</c:v>
                </c:pt>
              </c:strCache>
            </c:strRef>
          </c:cat>
          <c:val>
            <c:numRef>
              <c:f>Sheet1!$D$12:$D$30</c:f>
              <c:numCache>
                <c:formatCode>General</c:formatCode>
                <c:ptCount val="19"/>
                <c:pt idx="0">
                  <c:v>3.3740000000000001</c:v>
                </c:pt>
                <c:pt idx="1">
                  <c:v>0</c:v>
                </c:pt>
                <c:pt idx="2">
                  <c:v>0</c:v>
                </c:pt>
                <c:pt idx="3">
                  <c:v>59.226999999999997</c:v>
                </c:pt>
                <c:pt idx="4">
                  <c:v>49.744999999999997</c:v>
                </c:pt>
                <c:pt idx="5">
                  <c:v>17.111999999999998</c:v>
                </c:pt>
                <c:pt idx="6">
                  <c:v>9.952</c:v>
                </c:pt>
                <c:pt idx="7">
                  <c:v>0</c:v>
                </c:pt>
                <c:pt idx="8">
                  <c:v>0</c:v>
                </c:pt>
                <c:pt idx="9">
                  <c:v>0</c:v>
                </c:pt>
                <c:pt idx="10">
                  <c:v>10.956</c:v>
                </c:pt>
                <c:pt idx="11">
                  <c:v>0</c:v>
                </c:pt>
                <c:pt idx="12">
                  <c:v>0</c:v>
                </c:pt>
                <c:pt idx="13">
                  <c:v>0</c:v>
                </c:pt>
                <c:pt idx="14">
                  <c:v>0</c:v>
                </c:pt>
                <c:pt idx="15">
                  <c:v>7.4260000000000002</c:v>
                </c:pt>
                <c:pt idx="16">
                  <c:v>0</c:v>
                </c:pt>
                <c:pt idx="17">
                  <c:v>0</c:v>
                </c:pt>
                <c:pt idx="18">
                  <c:v>0</c:v>
                </c:pt>
              </c:numCache>
            </c:numRef>
          </c:val>
          <c:extLst>
            <c:ext xmlns:c16="http://schemas.microsoft.com/office/drawing/2014/chart" uri="{C3380CC4-5D6E-409C-BE32-E72D297353CC}">
              <c16:uniqueId val="{0000001C-A346-416D-BBFF-AFCF30AED6EB}"/>
            </c:ext>
          </c:extLst>
        </c:ser>
        <c:dLbls>
          <c:dLblPos val="outEnd"/>
          <c:showLegendKey val="0"/>
          <c:showVal val="1"/>
          <c:showCatName val="0"/>
          <c:showSerName val="0"/>
          <c:showPercent val="0"/>
          <c:showBubbleSize val="0"/>
        </c:dLbls>
        <c:gapWidth val="150"/>
        <c:overlap val="-30"/>
        <c:axId val="1902393167"/>
        <c:axId val="1902394831"/>
      </c:barChart>
      <c:catAx>
        <c:axId val="19023931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2394831"/>
        <c:crosses val="autoZero"/>
        <c:auto val="1"/>
        <c:lblAlgn val="ctr"/>
        <c:lblOffset val="100"/>
        <c:noMultiLvlLbl val="0"/>
      </c:catAx>
      <c:valAx>
        <c:axId val="1902394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dirty="0"/>
                  <a:t>Trace</a:t>
                </a:r>
                <a:r>
                  <a:rPr lang="en-US" baseline="0" dirty="0"/>
                  <a:t> </a:t>
                </a:r>
                <a:r>
                  <a:rPr lang="en-US" dirty="0"/>
                  <a:t>Metal concentration (in ppm)</a:t>
                </a:r>
              </a:p>
            </c:rich>
          </c:tx>
          <c:layout>
            <c:manualLayout>
              <c:xMode val="edge"/>
              <c:yMode val="edge"/>
              <c:x val="0.37556069553805776"/>
              <c:y val="0.9597972750052026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02393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1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dirty="0"/>
              <a:t>Growth Curve of Saccharomyces Cerevisiae</a:t>
            </a:r>
          </a:p>
        </c:rich>
      </c:tx>
      <c:layout>
        <c:manualLayout>
          <c:xMode val="edge"/>
          <c:yMode val="edge"/>
          <c:x val="0.23963168979826388"/>
          <c:y val="7.000858110429809E-3"/>
        </c:manualLayout>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412023613532014E-2"/>
          <c:y val="0.11193232871325695"/>
          <c:w val="0.87355140036262746"/>
          <c:h val="0.75644382132928101"/>
        </c:manualLayout>
      </c:layout>
      <c:scatterChart>
        <c:scatterStyle val="lineMarker"/>
        <c:varyColors val="0"/>
        <c:ser>
          <c:idx val="1"/>
          <c:order val="0"/>
          <c:tx>
            <c:v>Control</c:v>
          </c:tx>
          <c:spPr>
            <a:ln w="19050" cap="rnd">
              <a:noFill/>
              <a:round/>
            </a:ln>
            <a:effectLst/>
          </c:spPr>
          <c:marker>
            <c:symbol val="circle"/>
            <c:size val="5"/>
            <c:spPr>
              <a:solidFill>
                <a:schemeClr val="accent2"/>
              </a:solidFill>
              <a:ln w="9525">
                <a:solidFill>
                  <a:schemeClr val="accent2"/>
                </a:solidFill>
              </a:ln>
              <a:effectLst/>
            </c:spPr>
          </c:marker>
          <c:xVal>
            <c:numRef>
              <c:f>'Kinetics for plotting'!$F$5:$F$27</c:f>
              <c:numCache>
                <c:formatCode>General</c:formatCode>
                <c:ptCount val="23"/>
                <c:pt idx="0">
                  <c:v>0</c:v>
                </c:pt>
                <c:pt idx="2">
                  <c:v>61</c:v>
                </c:pt>
                <c:pt idx="4">
                  <c:v>123</c:v>
                </c:pt>
                <c:pt idx="6">
                  <c:v>181</c:v>
                </c:pt>
                <c:pt idx="8">
                  <c:v>243</c:v>
                </c:pt>
                <c:pt idx="10">
                  <c:v>301</c:v>
                </c:pt>
                <c:pt idx="12">
                  <c:v>359</c:v>
                </c:pt>
                <c:pt idx="14">
                  <c:v>417</c:v>
                </c:pt>
                <c:pt idx="16">
                  <c:v>476</c:v>
                </c:pt>
                <c:pt idx="18">
                  <c:v>538</c:v>
                </c:pt>
                <c:pt idx="20">
                  <c:v>582</c:v>
                </c:pt>
                <c:pt idx="22">
                  <c:v>1419</c:v>
                </c:pt>
              </c:numCache>
            </c:numRef>
          </c:xVal>
          <c:yVal>
            <c:numRef>
              <c:f>'Kinetics for plotting'!$I$5:$I$27</c:f>
              <c:numCache>
                <c:formatCode>General</c:formatCode>
                <c:ptCount val="23"/>
                <c:pt idx="0">
                  <c:v>3.8999999999999979E-2</c:v>
                </c:pt>
                <c:pt idx="2">
                  <c:v>6.9999999999999979E-2</c:v>
                </c:pt>
                <c:pt idx="4">
                  <c:v>0.10899999999999999</c:v>
                </c:pt>
                <c:pt idx="6">
                  <c:v>0.156</c:v>
                </c:pt>
                <c:pt idx="8">
                  <c:v>0.30700000000000005</c:v>
                </c:pt>
                <c:pt idx="10">
                  <c:v>0.51200000000000001</c:v>
                </c:pt>
                <c:pt idx="12">
                  <c:v>0.81499999999999995</c:v>
                </c:pt>
                <c:pt idx="14">
                  <c:v>1.1239999999999999</c:v>
                </c:pt>
                <c:pt idx="16">
                  <c:v>1.4530000000000001</c:v>
                </c:pt>
                <c:pt idx="18">
                  <c:v>1.5629999999999999</c:v>
                </c:pt>
                <c:pt idx="20">
                  <c:v>1.595</c:v>
                </c:pt>
                <c:pt idx="22">
                  <c:v>1.9089999999999998</c:v>
                </c:pt>
              </c:numCache>
            </c:numRef>
          </c:yVal>
          <c:smooth val="0"/>
          <c:extLst>
            <c:ext xmlns:c16="http://schemas.microsoft.com/office/drawing/2014/chart" uri="{C3380CC4-5D6E-409C-BE32-E72D297353CC}">
              <c16:uniqueId val="{00000000-C018-49FE-A7D0-616EA48BB1E2}"/>
            </c:ext>
          </c:extLst>
        </c:ser>
        <c:dLbls>
          <c:showLegendKey val="0"/>
          <c:showVal val="0"/>
          <c:showCatName val="0"/>
          <c:showSerName val="0"/>
          <c:showPercent val="0"/>
          <c:showBubbleSize val="0"/>
        </c:dLbls>
        <c:axId val="455256168"/>
        <c:axId val="455260760"/>
      </c:scatterChart>
      <c:valAx>
        <c:axId val="455256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Time</a:t>
                </a:r>
              </a:p>
            </c:rich>
          </c:tx>
          <c:layout>
            <c:manualLayout>
              <c:xMode val="edge"/>
              <c:yMode val="edge"/>
              <c:x val="0.49085866937060718"/>
              <c:y val="0.9466497862073908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55260760"/>
        <c:crosses val="autoZero"/>
        <c:crossBetween val="midCat"/>
      </c:valAx>
      <c:valAx>
        <c:axId val="455260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OD</a:t>
                </a:r>
              </a:p>
            </c:rich>
          </c:tx>
          <c:layout>
            <c:manualLayout>
              <c:xMode val="edge"/>
              <c:yMode val="edge"/>
              <c:x val="7.0745278450023757E-4"/>
              <c:y val="0.46526618879531956"/>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552561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47405612759946"/>
          <c:y val="0.1373503271658976"/>
          <c:w val="0.81815414900060568"/>
          <c:h val="0.70431527875284161"/>
        </c:manualLayout>
      </c:layout>
      <c:scatterChart>
        <c:scatterStyle val="lineMarker"/>
        <c:varyColors val="0"/>
        <c:ser>
          <c:idx val="0"/>
          <c:order val="0"/>
          <c:tx>
            <c:v>Experimental (DF 2)</c:v>
          </c:tx>
          <c:spPr>
            <a:ln w="19050" cap="rnd">
              <a:noFill/>
              <a:round/>
            </a:ln>
            <a:effectLst/>
          </c:spPr>
          <c:marker>
            <c:symbol val="circle"/>
            <c:size val="5"/>
            <c:spPr>
              <a:solidFill>
                <a:schemeClr val="accent2"/>
              </a:solidFill>
              <a:ln w="9525">
                <a:noFill/>
              </a:ln>
              <a:effectLst/>
            </c:spPr>
          </c:marker>
          <c:xVal>
            <c:numRef>
              <c:f>'[DF 2 19.11.2020.xlsx]Kinetics for plotting'!$N$5:$N$27</c:f>
              <c:numCache>
                <c:formatCode>General</c:formatCode>
                <c:ptCount val="23"/>
                <c:pt idx="0">
                  <c:v>0</c:v>
                </c:pt>
                <c:pt idx="2">
                  <c:v>56</c:v>
                </c:pt>
                <c:pt idx="4">
                  <c:v>118</c:v>
                </c:pt>
                <c:pt idx="6">
                  <c:v>176</c:v>
                </c:pt>
                <c:pt idx="8">
                  <c:v>239</c:v>
                </c:pt>
                <c:pt idx="10">
                  <c:v>298</c:v>
                </c:pt>
                <c:pt idx="12">
                  <c:v>356</c:v>
                </c:pt>
                <c:pt idx="14">
                  <c:v>412</c:v>
                </c:pt>
                <c:pt idx="16">
                  <c:v>470</c:v>
                </c:pt>
                <c:pt idx="18">
                  <c:v>533</c:v>
                </c:pt>
                <c:pt idx="20">
                  <c:v>576</c:v>
                </c:pt>
                <c:pt idx="22">
                  <c:v>1416</c:v>
                </c:pt>
              </c:numCache>
            </c:numRef>
          </c:xVal>
          <c:yVal>
            <c:numRef>
              <c:f>'[DF 2 19.11.2020.xlsx]Kinetics for plotting'!$P$5:$P$27</c:f>
              <c:numCache>
                <c:formatCode>General</c:formatCode>
                <c:ptCount val="23"/>
                <c:pt idx="0">
                  <c:v>3.8999999999999979E-2</c:v>
                </c:pt>
                <c:pt idx="2">
                  <c:v>6.6999999999999976E-2</c:v>
                </c:pt>
                <c:pt idx="4">
                  <c:v>0.10799999999999998</c:v>
                </c:pt>
                <c:pt idx="6">
                  <c:v>0.18500000000000003</c:v>
                </c:pt>
                <c:pt idx="8">
                  <c:v>0.32499999999999996</c:v>
                </c:pt>
                <c:pt idx="10">
                  <c:v>0.46599999999999997</c:v>
                </c:pt>
                <c:pt idx="12">
                  <c:v>0.70599999999999996</c:v>
                </c:pt>
                <c:pt idx="14">
                  <c:v>0.96100000000000008</c:v>
                </c:pt>
                <c:pt idx="16">
                  <c:v>1.272</c:v>
                </c:pt>
                <c:pt idx="18">
                  <c:v>1.5289999999999999</c:v>
                </c:pt>
                <c:pt idx="20">
                  <c:v>1.571</c:v>
                </c:pt>
                <c:pt idx="22">
                  <c:v>1.8559999999999999</c:v>
                </c:pt>
              </c:numCache>
            </c:numRef>
          </c:yVal>
          <c:smooth val="0"/>
          <c:extLst>
            <c:ext xmlns:c16="http://schemas.microsoft.com/office/drawing/2014/chart" uri="{C3380CC4-5D6E-409C-BE32-E72D297353CC}">
              <c16:uniqueId val="{00000000-A261-43F7-914F-29D6A1551B2B}"/>
            </c:ext>
          </c:extLst>
        </c:ser>
        <c:ser>
          <c:idx val="1"/>
          <c:order val="1"/>
          <c:tx>
            <c:v>Control</c:v>
          </c:tx>
          <c:spPr>
            <a:ln w="25400" cap="rnd">
              <a:noFill/>
              <a:round/>
            </a:ln>
            <a:effectLst/>
          </c:spPr>
          <c:marker>
            <c:symbol val="circle"/>
            <c:size val="5"/>
            <c:spPr>
              <a:solidFill>
                <a:schemeClr val="accent1"/>
              </a:solidFill>
              <a:ln w="9525">
                <a:noFill/>
              </a:ln>
              <a:effectLst/>
            </c:spPr>
          </c:marker>
          <c:xVal>
            <c:numRef>
              <c:f>'[DF 2 19.11.2020.xlsx]Kinetics for plotting'!$F$5:$F$27</c:f>
              <c:numCache>
                <c:formatCode>General</c:formatCode>
                <c:ptCount val="23"/>
                <c:pt idx="0">
                  <c:v>0</c:v>
                </c:pt>
                <c:pt idx="2">
                  <c:v>61</c:v>
                </c:pt>
                <c:pt idx="4">
                  <c:v>123</c:v>
                </c:pt>
                <c:pt idx="6">
                  <c:v>181</c:v>
                </c:pt>
                <c:pt idx="8">
                  <c:v>243</c:v>
                </c:pt>
                <c:pt idx="10">
                  <c:v>301</c:v>
                </c:pt>
                <c:pt idx="12">
                  <c:v>359</c:v>
                </c:pt>
                <c:pt idx="14">
                  <c:v>417</c:v>
                </c:pt>
                <c:pt idx="16">
                  <c:v>476</c:v>
                </c:pt>
                <c:pt idx="18">
                  <c:v>538</c:v>
                </c:pt>
                <c:pt idx="20">
                  <c:v>582</c:v>
                </c:pt>
                <c:pt idx="22">
                  <c:v>1419</c:v>
                </c:pt>
              </c:numCache>
            </c:numRef>
          </c:xVal>
          <c:yVal>
            <c:numRef>
              <c:f>'[DF 2 19.11.2020.xlsx]Kinetics for plotting'!$I$5:$I$27</c:f>
              <c:numCache>
                <c:formatCode>General</c:formatCode>
                <c:ptCount val="23"/>
                <c:pt idx="0">
                  <c:v>3.8999999999999979E-2</c:v>
                </c:pt>
                <c:pt idx="2">
                  <c:v>6.9999999999999979E-2</c:v>
                </c:pt>
                <c:pt idx="4">
                  <c:v>0.10899999999999999</c:v>
                </c:pt>
                <c:pt idx="6">
                  <c:v>0.156</c:v>
                </c:pt>
                <c:pt idx="8">
                  <c:v>0.30700000000000005</c:v>
                </c:pt>
                <c:pt idx="10">
                  <c:v>0.51200000000000001</c:v>
                </c:pt>
                <c:pt idx="12">
                  <c:v>0.81499999999999995</c:v>
                </c:pt>
                <c:pt idx="14">
                  <c:v>1.1239999999999999</c:v>
                </c:pt>
                <c:pt idx="16">
                  <c:v>1.4530000000000001</c:v>
                </c:pt>
                <c:pt idx="18">
                  <c:v>1.5629999999999999</c:v>
                </c:pt>
                <c:pt idx="20">
                  <c:v>1.595</c:v>
                </c:pt>
                <c:pt idx="22">
                  <c:v>1.9089999999999998</c:v>
                </c:pt>
              </c:numCache>
            </c:numRef>
          </c:yVal>
          <c:smooth val="0"/>
          <c:extLst>
            <c:ext xmlns:c16="http://schemas.microsoft.com/office/drawing/2014/chart" uri="{C3380CC4-5D6E-409C-BE32-E72D297353CC}">
              <c16:uniqueId val="{00000001-A261-43F7-914F-29D6A1551B2B}"/>
            </c:ext>
          </c:extLst>
        </c:ser>
        <c:dLbls>
          <c:showLegendKey val="0"/>
          <c:showVal val="0"/>
          <c:showCatName val="0"/>
          <c:showSerName val="0"/>
          <c:showPercent val="0"/>
          <c:showBubbleSize val="0"/>
        </c:dLbls>
        <c:axId val="455256168"/>
        <c:axId val="455260760"/>
      </c:scatterChart>
      <c:valAx>
        <c:axId val="455256168"/>
        <c:scaling>
          <c:orientation val="minMax"/>
          <c:max val="144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Time (min)</a:t>
                </a:r>
              </a:p>
            </c:rich>
          </c:tx>
          <c:layout>
            <c:manualLayout>
              <c:xMode val="edge"/>
              <c:yMode val="edge"/>
              <c:x val="0.4736422370280638"/>
              <c:y val="0.9502615656850548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55260760"/>
        <c:crosses val="autoZero"/>
        <c:crossBetween val="midCat"/>
        <c:majorUnit val="180"/>
        <c:minorUnit val="30"/>
      </c:valAx>
      <c:valAx>
        <c:axId val="455260760"/>
        <c:scaling>
          <c:orientation val="minMax"/>
          <c:max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OD</a:t>
                </a:r>
              </a:p>
            </c:rich>
          </c:tx>
          <c:layout>
            <c:manualLayout>
              <c:xMode val="edge"/>
              <c:yMode val="edge"/>
              <c:x val="4.2735042735042739E-3"/>
              <c:y val="0.45208003317544099"/>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55256168"/>
        <c:crosses val="autoZero"/>
        <c:crossBetween val="midCat"/>
      </c:valAx>
      <c:spPr>
        <a:noFill/>
        <a:ln>
          <a:noFill/>
        </a:ln>
        <a:effectLst/>
      </c:spPr>
    </c:plotArea>
    <c:legend>
      <c:legendPos val="t"/>
      <c:layout>
        <c:manualLayout>
          <c:xMode val="edge"/>
          <c:yMode val="edge"/>
          <c:x val="0.4245305875227135"/>
          <c:y val="0.71076618798952218"/>
          <c:w val="0.52059677636449286"/>
          <c:h val="7.5767597547811094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17063732418063"/>
          <c:y val="0.10352133464233002"/>
          <c:w val="0.83761272629382866"/>
          <c:h val="0.73123528772082835"/>
        </c:manualLayout>
      </c:layout>
      <c:scatterChart>
        <c:scatterStyle val="lineMarker"/>
        <c:varyColors val="0"/>
        <c:ser>
          <c:idx val="0"/>
          <c:order val="0"/>
          <c:tx>
            <c:v>Control</c:v>
          </c:tx>
          <c:spPr>
            <a:ln w="9525" cap="rnd">
              <a:solidFill>
                <a:schemeClr val="accent1"/>
              </a:solidFill>
              <a:prstDash val="dash"/>
              <a:round/>
            </a:ln>
            <a:effectLst/>
          </c:spPr>
          <c:marker>
            <c:symbol val="square"/>
            <c:size val="4"/>
            <c:spPr>
              <a:solidFill>
                <a:schemeClr val="accent1"/>
              </a:solidFill>
              <a:ln w="635">
                <a:solidFill>
                  <a:schemeClr val="accent1"/>
                </a:solidFill>
              </a:ln>
              <a:effectLst/>
            </c:spPr>
          </c:marker>
          <c:xVal>
            <c:numRef>
              <c:f>'[DF 40-400000 day 2 (before covid).xlsx]for email2'!$C$5:$C$15</c:f>
              <c:numCache>
                <c:formatCode>General</c:formatCode>
                <c:ptCount val="11"/>
                <c:pt idx="0">
                  <c:v>0</c:v>
                </c:pt>
                <c:pt idx="1">
                  <c:v>72</c:v>
                </c:pt>
                <c:pt idx="2">
                  <c:v>148</c:v>
                </c:pt>
                <c:pt idx="3">
                  <c:v>214</c:v>
                </c:pt>
                <c:pt idx="4">
                  <c:v>284</c:v>
                </c:pt>
                <c:pt idx="5">
                  <c:v>346</c:v>
                </c:pt>
                <c:pt idx="6">
                  <c:v>413</c:v>
                </c:pt>
                <c:pt idx="7">
                  <c:v>476</c:v>
                </c:pt>
                <c:pt idx="8">
                  <c:v>542</c:v>
                </c:pt>
                <c:pt idx="9">
                  <c:v>595</c:v>
                </c:pt>
                <c:pt idx="10">
                  <c:v>1380</c:v>
                </c:pt>
              </c:numCache>
            </c:numRef>
          </c:xVal>
          <c:yVal>
            <c:numRef>
              <c:f>'[DF 40-400000 day 2 (before covid).xlsx]for email2'!$F$5:$F$15</c:f>
              <c:numCache>
                <c:formatCode>General</c:formatCode>
                <c:ptCount val="11"/>
                <c:pt idx="0">
                  <c:v>4.0000000000000036E-3</c:v>
                </c:pt>
                <c:pt idx="1">
                  <c:v>4.5000000000000005E-2</c:v>
                </c:pt>
                <c:pt idx="2">
                  <c:v>0.183</c:v>
                </c:pt>
                <c:pt idx="3">
                  <c:v>0.44400000000000001</c:v>
                </c:pt>
                <c:pt idx="4">
                  <c:v>1.0720000000000001</c:v>
                </c:pt>
                <c:pt idx="5">
                  <c:v>1.516</c:v>
                </c:pt>
                <c:pt idx="6">
                  <c:v>1.8169999999999999</c:v>
                </c:pt>
                <c:pt idx="7">
                  <c:v>2.0459999999999998</c:v>
                </c:pt>
                <c:pt idx="8">
                  <c:v>2.1110000000000002</c:v>
                </c:pt>
                <c:pt idx="9">
                  <c:v>2.153</c:v>
                </c:pt>
                <c:pt idx="10">
                  <c:v>2.3570000000000002</c:v>
                </c:pt>
              </c:numCache>
            </c:numRef>
          </c:yVal>
          <c:smooth val="0"/>
          <c:extLst>
            <c:ext xmlns:c16="http://schemas.microsoft.com/office/drawing/2014/chart" uri="{C3380CC4-5D6E-409C-BE32-E72D297353CC}">
              <c16:uniqueId val="{00000000-F29A-4DF6-AF86-D076798AAA9F}"/>
            </c:ext>
          </c:extLst>
        </c:ser>
        <c:ser>
          <c:idx val="1"/>
          <c:order val="1"/>
          <c:tx>
            <c:v>DF 40</c:v>
          </c:tx>
          <c:spPr>
            <a:ln w="9525" cap="rnd">
              <a:solidFill>
                <a:schemeClr val="accent2"/>
              </a:solidFill>
              <a:prstDash val="sysDash"/>
              <a:round/>
            </a:ln>
            <a:effectLst/>
          </c:spPr>
          <c:marker>
            <c:symbol val="circle"/>
            <c:size val="3"/>
            <c:spPr>
              <a:solidFill>
                <a:schemeClr val="accent2"/>
              </a:solidFill>
              <a:ln w="9525">
                <a:solidFill>
                  <a:schemeClr val="accent2"/>
                </a:solidFill>
              </a:ln>
              <a:effectLst/>
            </c:spPr>
          </c:marker>
          <c:xVal>
            <c:numRef>
              <c:f>'[DF 40-400000 day 2 (before covid).xlsx]for email2'!$H$5:$H$15</c:f>
              <c:numCache>
                <c:formatCode>General</c:formatCode>
                <c:ptCount val="11"/>
                <c:pt idx="0">
                  <c:v>0</c:v>
                </c:pt>
                <c:pt idx="1">
                  <c:v>69</c:v>
                </c:pt>
                <c:pt idx="2">
                  <c:v>144</c:v>
                </c:pt>
                <c:pt idx="3">
                  <c:v>213</c:v>
                </c:pt>
                <c:pt idx="4">
                  <c:v>281</c:v>
                </c:pt>
                <c:pt idx="5">
                  <c:v>343</c:v>
                </c:pt>
                <c:pt idx="6">
                  <c:v>409</c:v>
                </c:pt>
                <c:pt idx="7">
                  <c:v>474</c:v>
                </c:pt>
                <c:pt idx="8">
                  <c:v>538</c:v>
                </c:pt>
                <c:pt idx="9">
                  <c:v>592</c:v>
                </c:pt>
                <c:pt idx="10">
                  <c:v>1380</c:v>
                </c:pt>
              </c:numCache>
            </c:numRef>
          </c:xVal>
          <c:yVal>
            <c:numRef>
              <c:f>'[DF 40-400000 day 2 (before covid).xlsx]for email2'!$K$5:$K$15</c:f>
              <c:numCache>
                <c:formatCode>General</c:formatCode>
                <c:ptCount val="11"/>
                <c:pt idx="0">
                  <c:v>3.4000000000000002E-2</c:v>
                </c:pt>
                <c:pt idx="1">
                  <c:v>5.7999999999999996E-2</c:v>
                </c:pt>
                <c:pt idx="2">
                  <c:v>0.193</c:v>
                </c:pt>
                <c:pt idx="3">
                  <c:v>0.5139999999999999</c:v>
                </c:pt>
                <c:pt idx="4">
                  <c:v>1.1119999999999999</c:v>
                </c:pt>
                <c:pt idx="5">
                  <c:v>1.5449999999999999</c:v>
                </c:pt>
                <c:pt idx="6">
                  <c:v>1.8639999999999999</c:v>
                </c:pt>
                <c:pt idx="7">
                  <c:v>2.048</c:v>
                </c:pt>
                <c:pt idx="8">
                  <c:v>2.1320000000000001</c:v>
                </c:pt>
                <c:pt idx="9">
                  <c:v>2.181</c:v>
                </c:pt>
                <c:pt idx="10">
                  <c:v>2.4079999999999999</c:v>
                </c:pt>
              </c:numCache>
            </c:numRef>
          </c:yVal>
          <c:smooth val="0"/>
          <c:extLst>
            <c:ext xmlns:c16="http://schemas.microsoft.com/office/drawing/2014/chart" uri="{C3380CC4-5D6E-409C-BE32-E72D297353CC}">
              <c16:uniqueId val="{00000001-F29A-4DF6-AF86-D076798AAA9F}"/>
            </c:ext>
          </c:extLst>
        </c:ser>
        <c:ser>
          <c:idx val="2"/>
          <c:order val="2"/>
          <c:tx>
            <c:v>DF 400</c:v>
          </c:tx>
          <c:spPr>
            <a:ln w="9525" cap="rnd">
              <a:solidFill>
                <a:schemeClr val="accent3"/>
              </a:solidFill>
              <a:prstDash val="sysDash"/>
              <a:round/>
            </a:ln>
            <a:effectLst/>
          </c:spPr>
          <c:marker>
            <c:symbol val="circle"/>
            <c:size val="3"/>
            <c:spPr>
              <a:solidFill>
                <a:schemeClr val="accent3"/>
              </a:solidFill>
              <a:ln w="9525">
                <a:solidFill>
                  <a:schemeClr val="accent3"/>
                </a:solidFill>
              </a:ln>
              <a:effectLst/>
            </c:spPr>
          </c:marker>
          <c:xVal>
            <c:numRef>
              <c:f>'[DF 40-400000 day 2 (before covid).xlsx]for email2'!$M$5:$M$15</c:f>
              <c:numCache>
                <c:formatCode>General</c:formatCode>
                <c:ptCount val="11"/>
                <c:pt idx="0">
                  <c:v>0</c:v>
                </c:pt>
                <c:pt idx="1">
                  <c:v>70</c:v>
                </c:pt>
                <c:pt idx="2">
                  <c:v>141</c:v>
                </c:pt>
                <c:pt idx="3">
                  <c:v>212</c:v>
                </c:pt>
                <c:pt idx="4">
                  <c:v>278</c:v>
                </c:pt>
                <c:pt idx="5">
                  <c:v>346</c:v>
                </c:pt>
                <c:pt idx="6">
                  <c:v>408</c:v>
                </c:pt>
                <c:pt idx="7">
                  <c:v>473</c:v>
                </c:pt>
                <c:pt idx="8">
                  <c:v>537</c:v>
                </c:pt>
                <c:pt idx="9">
                  <c:v>591</c:v>
                </c:pt>
                <c:pt idx="10">
                  <c:v>1380</c:v>
                </c:pt>
              </c:numCache>
            </c:numRef>
          </c:xVal>
          <c:yVal>
            <c:numRef>
              <c:f>'[DF 40-400000 day 2 (before covid).xlsx]for email2'!$P$5:$P$15</c:f>
              <c:numCache>
                <c:formatCode>General</c:formatCode>
                <c:ptCount val="11"/>
                <c:pt idx="0">
                  <c:v>3.3000000000000008E-2</c:v>
                </c:pt>
                <c:pt idx="1">
                  <c:v>8.3000000000000018E-2</c:v>
                </c:pt>
                <c:pt idx="2">
                  <c:v>0.23499999999999999</c:v>
                </c:pt>
                <c:pt idx="3">
                  <c:v>0.67599999999999993</c:v>
                </c:pt>
                <c:pt idx="4">
                  <c:v>1.2550000000000001</c:v>
                </c:pt>
                <c:pt idx="5">
                  <c:v>1.67</c:v>
                </c:pt>
                <c:pt idx="6">
                  <c:v>1.9589999999999999</c:v>
                </c:pt>
                <c:pt idx="7">
                  <c:v>2.093</c:v>
                </c:pt>
                <c:pt idx="8">
                  <c:v>2.1579999999999999</c:v>
                </c:pt>
                <c:pt idx="9">
                  <c:v>2.21</c:v>
                </c:pt>
                <c:pt idx="10">
                  <c:v>2.4120000000000004</c:v>
                </c:pt>
              </c:numCache>
            </c:numRef>
          </c:yVal>
          <c:smooth val="0"/>
          <c:extLst>
            <c:ext xmlns:c16="http://schemas.microsoft.com/office/drawing/2014/chart" uri="{C3380CC4-5D6E-409C-BE32-E72D297353CC}">
              <c16:uniqueId val="{00000002-F29A-4DF6-AF86-D076798AAA9F}"/>
            </c:ext>
          </c:extLst>
        </c:ser>
        <c:ser>
          <c:idx val="3"/>
          <c:order val="3"/>
          <c:tx>
            <c:v>DF 4000</c:v>
          </c:tx>
          <c:spPr>
            <a:ln w="9525" cap="rnd">
              <a:solidFill>
                <a:schemeClr val="accent4"/>
              </a:solidFill>
              <a:prstDash val="sysDash"/>
              <a:round/>
            </a:ln>
            <a:effectLst/>
          </c:spPr>
          <c:marker>
            <c:symbol val="circle"/>
            <c:size val="3"/>
            <c:spPr>
              <a:solidFill>
                <a:schemeClr val="accent4"/>
              </a:solidFill>
              <a:ln w="9525">
                <a:solidFill>
                  <a:schemeClr val="accent4"/>
                </a:solidFill>
              </a:ln>
              <a:effectLst/>
            </c:spPr>
          </c:marker>
          <c:xVal>
            <c:numRef>
              <c:f>'[DF 40-400000 day 2 (before covid).xlsx]for email2'!$R$5:$R$15</c:f>
              <c:numCache>
                <c:formatCode>General</c:formatCode>
                <c:ptCount val="11"/>
                <c:pt idx="0">
                  <c:v>0</c:v>
                </c:pt>
                <c:pt idx="1">
                  <c:v>66</c:v>
                </c:pt>
                <c:pt idx="2">
                  <c:v>139</c:v>
                </c:pt>
                <c:pt idx="3">
                  <c:v>209</c:v>
                </c:pt>
                <c:pt idx="4">
                  <c:v>274</c:v>
                </c:pt>
                <c:pt idx="5">
                  <c:v>342</c:v>
                </c:pt>
                <c:pt idx="6">
                  <c:v>405</c:v>
                </c:pt>
                <c:pt idx="7">
                  <c:v>471</c:v>
                </c:pt>
                <c:pt idx="8">
                  <c:v>533</c:v>
                </c:pt>
                <c:pt idx="9">
                  <c:v>588</c:v>
                </c:pt>
                <c:pt idx="10">
                  <c:v>1380</c:v>
                </c:pt>
              </c:numCache>
            </c:numRef>
          </c:xVal>
          <c:yVal>
            <c:numRef>
              <c:f>'[DF 40-400000 day 2 (before covid).xlsx]for email2'!$U$5:$U$15</c:f>
              <c:numCache>
                <c:formatCode>General</c:formatCode>
                <c:ptCount val="11"/>
                <c:pt idx="0">
                  <c:v>2.7999999999999997E-2</c:v>
                </c:pt>
                <c:pt idx="1">
                  <c:v>6.9000000000000006E-2</c:v>
                </c:pt>
                <c:pt idx="2">
                  <c:v>0.2</c:v>
                </c:pt>
                <c:pt idx="3">
                  <c:v>0.55199999999999994</c:v>
                </c:pt>
                <c:pt idx="4">
                  <c:v>1.133</c:v>
                </c:pt>
                <c:pt idx="5">
                  <c:v>1.5919999999999999</c:v>
                </c:pt>
                <c:pt idx="6">
                  <c:v>1.8840000000000001</c:v>
                </c:pt>
                <c:pt idx="7">
                  <c:v>2.0609999999999999</c:v>
                </c:pt>
                <c:pt idx="8">
                  <c:v>2.1120000000000001</c:v>
                </c:pt>
                <c:pt idx="9">
                  <c:v>2.1390000000000002</c:v>
                </c:pt>
                <c:pt idx="10">
                  <c:v>2.36</c:v>
                </c:pt>
              </c:numCache>
            </c:numRef>
          </c:yVal>
          <c:smooth val="0"/>
          <c:extLst>
            <c:ext xmlns:c16="http://schemas.microsoft.com/office/drawing/2014/chart" uri="{C3380CC4-5D6E-409C-BE32-E72D297353CC}">
              <c16:uniqueId val="{00000003-F29A-4DF6-AF86-D076798AAA9F}"/>
            </c:ext>
          </c:extLst>
        </c:ser>
        <c:ser>
          <c:idx val="4"/>
          <c:order val="4"/>
          <c:tx>
            <c:v>DF 40000</c:v>
          </c:tx>
          <c:spPr>
            <a:ln w="9525" cap="rnd">
              <a:solidFill>
                <a:srgbClr val="00B050"/>
              </a:solidFill>
              <a:prstDash val="sysDash"/>
              <a:round/>
            </a:ln>
            <a:effectLst/>
          </c:spPr>
          <c:marker>
            <c:symbol val="circle"/>
            <c:size val="3"/>
            <c:spPr>
              <a:solidFill>
                <a:schemeClr val="accent6"/>
              </a:solidFill>
              <a:ln w="12700">
                <a:solidFill>
                  <a:schemeClr val="accent6"/>
                </a:solidFill>
              </a:ln>
              <a:effectLst/>
            </c:spPr>
          </c:marker>
          <c:xVal>
            <c:numRef>
              <c:f>'[DF 40-400000 day 2 (before covid).xlsx]for email2'!$W$5:$W$15</c:f>
              <c:numCache>
                <c:formatCode>General</c:formatCode>
                <c:ptCount val="11"/>
                <c:pt idx="0">
                  <c:v>0</c:v>
                </c:pt>
                <c:pt idx="1">
                  <c:v>64</c:v>
                </c:pt>
                <c:pt idx="2">
                  <c:v>135</c:v>
                </c:pt>
                <c:pt idx="3">
                  <c:v>205</c:v>
                </c:pt>
                <c:pt idx="4">
                  <c:v>270</c:v>
                </c:pt>
                <c:pt idx="5">
                  <c:v>340</c:v>
                </c:pt>
                <c:pt idx="6">
                  <c:v>401</c:v>
                </c:pt>
                <c:pt idx="7">
                  <c:v>469</c:v>
                </c:pt>
                <c:pt idx="8">
                  <c:v>530</c:v>
                </c:pt>
                <c:pt idx="9">
                  <c:v>584</c:v>
                </c:pt>
                <c:pt idx="10">
                  <c:v>1380</c:v>
                </c:pt>
              </c:numCache>
            </c:numRef>
          </c:xVal>
          <c:yVal>
            <c:numRef>
              <c:f>'[DF 40-400000 day 2 (before covid).xlsx]for email2'!$Z$5:$Z$15</c:f>
              <c:numCache>
                <c:formatCode>General</c:formatCode>
                <c:ptCount val="11"/>
                <c:pt idx="0">
                  <c:v>3.4000000000000009E-2</c:v>
                </c:pt>
                <c:pt idx="1">
                  <c:v>5.8000000000000003E-2</c:v>
                </c:pt>
                <c:pt idx="2">
                  <c:v>0.19500000000000001</c:v>
                </c:pt>
                <c:pt idx="3">
                  <c:v>0.52799999999999991</c:v>
                </c:pt>
                <c:pt idx="4">
                  <c:v>1.125</c:v>
                </c:pt>
                <c:pt idx="5">
                  <c:v>1.599</c:v>
                </c:pt>
                <c:pt idx="6">
                  <c:v>1.8659999999999999</c:v>
                </c:pt>
                <c:pt idx="7">
                  <c:v>2.0630000000000002</c:v>
                </c:pt>
                <c:pt idx="8">
                  <c:v>2.1060000000000003</c:v>
                </c:pt>
                <c:pt idx="9">
                  <c:v>2.173</c:v>
                </c:pt>
                <c:pt idx="10">
                  <c:v>2.3519999999999999</c:v>
                </c:pt>
              </c:numCache>
            </c:numRef>
          </c:yVal>
          <c:smooth val="0"/>
          <c:extLst>
            <c:ext xmlns:c16="http://schemas.microsoft.com/office/drawing/2014/chart" uri="{C3380CC4-5D6E-409C-BE32-E72D297353CC}">
              <c16:uniqueId val="{00000004-F29A-4DF6-AF86-D076798AAA9F}"/>
            </c:ext>
          </c:extLst>
        </c:ser>
        <c:ser>
          <c:idx val="5"/>
          <c:order val="5"/>
          <c:tx>
            <c:v>DF 400000</c:v>
          </c:tx>
          <c:spPr>
            <a:ln w="9525" cap="rnd">
              <a:solidFill>
                <a:srgbClr val="7030A0"/>
              </a:solidFill>
              <a:prstDash val="sysDash"/>
              <a:round/>
            </a:ln>
            <a:effectLst/>
          </c:spPr>
          <c:marker>
            <c:symbol val="circle"/>
            <c:size val="3"/>
            <c:spPr>
              <a:solidFill>
                <a:srgbClr val="7030A0"/>
              </a:solidFill>
              <a:ln w="9525">
                <a:solidFill>
                  <a:srgbClr val="7030A0"/>
                </a:solidFill>
              </a:ln>
              <a:effectLst/>
            </c:spPr>
          </c:marker>
          <c:xVal>
            <c:numRef>
              <c:f>'[DF 40-400000 day 2 (before covid).xlsx]for email2'!$AB$5:$AB$15</c:f>
              <c:numCache>
                <c:formatCode>General</c:formatCode>
                <c:ptCount val="11"/>
                <c:pt idx="0">
                  <c:v>0</c:v>
                </c:pt>
                <c:pt idx="1">
                  <c:v>66</c:v>
                </c:pt>
                <c:pt idx="2">
                  <c:v>136</c:v>
                </c:pt>
                <c:pt idx="3">
                  <c:v>207</c:v>
                </c:pt>
                <c:pt idx="4">
                  <c:v>271</c:v>
                </c:pt>
                <c:pt idx="5">
                  <c:v>341</c:v>
                </c:pt>
                <c:pt idx="6">
                  <c:v>404</c:v>
                </c:pt>
                <c:pt idx="7">
                  <c:v>471</c:v>
                </c:pt>
                <c:pt idx="8">
                  <c:v>531</c:v>
                </c:pt>
                <c:pt idx="9">
                  <c:v>586</c:v>
                </c:pt>
                <c:pt idx="10">
                  <c:v>1380</c:v>
                </c:pt>
              </c:numCache>
            </c:numRef>
          </c:xVal>
          <c:yVal>
            <c:numRef>
              <c:f>'[DF 40-400000 day 2 (before covid).xlsx]for email2'!$AE$5:$AE$15</c:f>
              <c:numCache>
                <c:formatCode>General</c:formatCode>
                <c:ptCount val="11"/>
                <c:pt idx="0">
                  <c:v>3.6000000000000004E-2</c:v>
                </c:pt>
                <c:pt idx="1">
                  <c:v>6.6000000000000003E-2</c:v>
                </c:pt>
                <c:pt idx="2">
                  <c:v>0.19700000000000001</c:v>
                </c:pt>
                <c:pt idx="3">
                  <c:v>0.55599999999999994</c:v>
                </c:pt>
                <c:pt idx="4">
                  <c:v>1.123</c:v>
                </c:pt>
                <c:pt idx="5">
                  <c:v>1.57</c:v>
                </c:pt>
                <c:pt idx="6">
                  <c:v>1.8620000000000001</c:v>
                </c:pt>
                <c:pt idx="7">
                  <c:v>2.04</c:v>
                </c:pt>
                <c:pt idx="8">
                  <c:v>2.1120000000000001</c:v>
                </c:pt>
                <c:pt idx="9">
                  <c:v>2.1339999999999999</c:v>
                </c:pt>
                <c:pt idx="10">
                  <c:v>2.3330000000000002</c:v>
                </c:pt>
              </c:numCache>
            </c:numRef>
          </c:yVal>
          <c:smooth val="0"/>
          <c:extLst>
            <c:ext xmlns:c16="http://schemas.microsoft.com/office/drawing/2014/chart" uri="{C3380CC4-5D6E-409C-BE32-E72D297353CC}">
              <c16:uniqueId val="{00000005-F29A-4DF6-AF86-D076798AAA9F}"/>
            </c:ext>
          </c:extLst>
        </c:ser>
        <c:dLbls>
          <c:showLegendKey val="0"/>
          <c:showVal val="0"/>
          <c:showCatName val="0"/>
          <c:showSerName val="0"/>
          <c:showPercent val="0"/>
          <c:showBubbleSize val="0"/>
        </c:dLbls>
        <c:axId val="625372200"/>
        <c:axId val="800314592"/>
      </c:scatterChart>
      <c:valAx>
        <c:axId val="625372200"/>
        <c:scaling>
          <c:orientation val="minMax"/>
          <c:max val="144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Time (min)</a:t>
                </a:r>
              </a:p>
            </c:rich>
          </c:tx>
          <c:layout>
            <c:manualLayout>
              <c:xMode val="edge"/>
              <c:yMode val="edge"/>
              <c:x val="0.49125958074137932"/>
              <c:y val="0.9384445928563817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00314592"/>
        <c:crosses val="autoZero"/>
        <c:crossBetween val="midCat"/>
        <c:majorUnit val="180"/>
        <c:minorUnit val="60"/>
      </c:valAx>
      <c:valAx>
        <c:axId val="800314592"/>
        <c:scaling>
          <c:orientation val="minMax"/>
          <c:max val="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OD</a:t>
                </a:r>
              </a:p>
            </c:rich>
          </c:tx>
          <c:layout>
            <c:manualLayout>
              <c:xMode val="edge"/>
              <c:yMode val="edge"/>
              <c:x val="4.0712468193384223E-3"/>
              <c:y val="0.46058710898842564"/>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625372200"/>
        <c:crosses val="autoZero"/>
        <c:crossBetween val="midCat"/>
      </c:valAx>
      <c:spPr>
        <a:noFill/>
        <a:ln>
          <a:noFill/>
        </a:ln>
        <a:effectLst/>
      </c:spPr>
    </c:plotArea>
    <c:legend>
      <c:legendPos val="t"/>
      <c:layout>
        <c:manualLayout>
          <c:xMode val="edge"/>
          <c:yMode val="edge"/>
          <c:x val="0.52564102564102566"/>
          <c:y val="0.47373895926861231"/>
          <c:w val="0.41452991452991456"/>
          <c:h val="0.2718409036236556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810" cap="flat" cmpd="sng" algn="ctr">
      <a:noFill/>
      <a:round/>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0.91286</cdr:x>
      <cdr:y>0.04365</cdr:y>
    </cdr:from>
    <cdr:to>
      <cdr:x>1</cdr:x>
      <cdr:y>0.11767</cdr:y>
    </cdr:to>
    <cdr:sp macro="" textlink="">
      <cdr:nvSpPr>
        <cdr:cNvPr id="2" name="TextBox 8">
          <a:extLst xmlns:a="http://schemas.openxmlformats.org/drawingml/2006/main">
            <a:ext uri="{FF2B5EF4-FFF2-40B4-BE49-F238E27FC236}">
              <a16:creationId xmlns:a16="http://schemas.microsoft.com/office/drawing/2014/main" id="{ADD6B648-012F-44B2-A699-96D3D0BCBBC8}"/>
            </a:ext>
          </a:extLst>
        </cdr:cNvPr>
        <cdr:cNvSpPr txBox="1"/>
      </cdr:nvSpPr>
      <cdr:spPr>
        <a:xfrm xmlns:a="http://schemas.openxmlformats.org/drawingml/2006/main">
          <a:off x="5158627" y="181514"/>
          <a:ext cx="492443" cy="307777"/>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400" dirty="0"/>
            <a:t>157</a:t>
          </a:r>
        </a:p>
      </cdr:txBody>
    </cdr:sp>
  </cdr:relSizeAnchor>
  <cdr:relSizeAnchor xmlns:cdr="http://schemas.openxmlformats.org/drawingml/2006/chartDrawing">
    <cdr:from>
      <cdr:x>0.86013</cdr:x>
      <cdr:y>0</cdr:y>
    </cdr:from>
    <cdr:to>
      <cdr:x>0.91125</cdr:x>
      <cdr:y>0.10084</cdr:y>
    </cdr:to>
    <cdr:sp macro="" textlink="">
      <cdr:nvSpPr>
        <cdr:cNvPr id="3" name="Lightning Bolt 2">
          <a:extLst xmlns:a="http://schemas.openxmlformats.org/drawingml/2006/main">
            <a:ext uri="{FF2B5EF4-FFF2-40B4-BE49-F238E27FC236}">
              <a16:creationId xmlns:a16="http://schemas.microsoft.com/office/drawing/2014/main" id="{0BDB7510-02B4-43F8-808B-91FA160C9544}"/>
            </a:ext>
          </a:extLst>
        </cdr:cNvPr>
        <cdr:cNvSpPr/>
      </cdr:nvSpPr>
      <cdr:spPr>
        <a:xfrm xmlns:a="http://schemas.openxmlformats.org/drawingml/2006/main" rot="1287149">
          <a:off x="4860660" y="-1942088"/>
          <a:ext cx="288884" cy="395956"/>
        </a:xfrm>
        <a:prstGeom xmlns:a="http://schemas.openxmlformats.org/drawingml/2006/main" prst="lightningBol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4AD312-C951-4149-AE69-E98A9FD6897F}" type="datetimeFigureOut">
              <a:rPr lang="en-US" smtClean="0"/>
              <a:t>22-Feb-21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7A91BE-C6E3-4B8B-83CA-3909C4EF8FAF}" type="slidenum">
              <a:rPr lang="en-US" smtClean="0"/>
              <a:t>‹#›</a:t>
            </a:fld>
            <a:endParaRPr lang="en-US" dirty="0"/>
          </a:p>
        </p:txBody>
      </p:sp>
    </p:spTree>
    <p:extLst>
      <p:ext uri="{BB962C8B-B14F-4D97-AF65-F5344CB8AC3E}">
        <p14:creationId xmlns:p14="http://schemas.microsoft.com/office/powerpoint/2010/main" val="671036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7A91BE-C6E3-4B8B-83CA-3909C4EF8FAF}" type="slidenum">
              <a:rPr lang="en-US" smtClean="0"/>
              <a:t>1</a:t>
            </a:fld>
            <a:endParaRPr lang="en-US" dirty="0"/>
          </a:p>
        </p:txBody>
      </p:sp>
    </p:spTree>
    <p:extLst>
      <p:ext uri="{BB962C8B-B14F-4D97-AF65-F5344CB8AC3E}">
        <p14:creationId xmlns:p14="http://schemas.microsoft.com/office/powerpoint/2010/main" val="17865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a remarkable 83% of the total export of Bangladesh comes from this sector alone, while contributing to 11.17% of the national GDP. </a:t>
            </a:r>
            <a:endParaRPr lang="en-US" dirty="0"/>
          </a:p>
        </p:txBody>
      </p:sp>
      <p:sp>
        <p:nvSpPr>
          <p:cNvPr id="4" name="Slide Number Placeholder 3"/>
          <p:cNvSpPr>
            <a:spLocks noGrp="1"/>
          </p:cNvSpPr>
          <p:nvPr>
            <p:ph type="sldNum" sz="quarter" idx="5"/>
          </p:nvPr>
        </p:nvSpPr>
        <p:spPr/>
        <p:txBody>
          <a:bodyPr/>
          <a:lstStyle/>
          <a:p>
            <a:fld id="{937A91BE-C6E3-4B8B-83CA-3909C4EF8FAF}" type="slidenum">
              <a:rPr lang="en-US" smtClean="0"/>
              <a:t>2</a:t>
            </a:fld>
            <a:endParaRPr lang="en-US"/>
          </a:p>
        </p:txBody>
      </p:sp>
    </p:spTree>
    <p:extLst>
      <p:ext uri="{BB962C8B-B14F-4D97-AF65-F5344CB8AC3E}">
        <p14:creationId xmlns:p14="http://schemas.microsoft.com/office/powerpoint/2010/main" val="340316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It is reported that in the fiscal year of 2018-2019, almost 1.95 million metric tons of textile chemicals were consumed to produce 2.69 million metric tons of fabric </a:t>
            </a:r>
            <a:endParaRPr lang="en-US" dirty="0"/>
          </a:p>
        </p:txBody>
      </p:sp>
      <p:sp>
        <p:nvSpPr>
          <p:cNvPr id="4" name="Slide Number Placeholder 3"/>
          <p:cNvSpPr>
            <a:spLocks noGrp="1"/>
          </p:cNvSpPr>
          <p:nvPr>
            <p:ph type="sldNum" sz="quarter" idx="5"/>
          </p:nvPr>
        </p:nvSpPr>
        <p:spPr/>
        <p:txBody>
          <a:bodyPr/>
          <a:lstStyle/>
          <a:p>
            <a:fld id="{937A91BE-C6E3-4B8B-83CA-3909C4EF8FAF}" type="slidenum">
              <a:rPr lang="en-US" smtClean="0"/>
              <a:t>3</a:t>
            </a:fld>
            <a:endParaRPr lang="en-US"/>
          </a:p>
        </p:txBody>
      </p:sp>
    </p:spTree>
    <p:extLst>
      <p:ext uri="{BB962C8B-B14F-4D97-AF65-F5344CB8AC3E}">
        <p14:creationId xmlns:p14="http://schemas.microsoft.com/office/powerpoint/2010/main" val="404555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Heavy metals are responsible for a variety of serious health issues, or may cause adverse ecological reactions which affect the environment negatively. They are dangerous because of their non-biodegradable nature, long biological half-lives and their tendency to accumulate and amplify in the living body. As such, these textile wastes have become a major source of pollution for our environment.</a:t>
            </a:r>
          </a:p>
        </p:txBody>
      </p:sp>
      <p:sp>
        <p:nvSpPr>
          <p:cNvPr id="4" name="Slide Number Placeholder 3"/>
          <p:cNvSpPr>
            <a:spLocks noGrp="1"/>
          </p:cNvSpPr>
          <p:nvPr>
            <p:ph type="sldNum" sz="quarter" idx="5"/>
          </p:nvPr>
        </p:nvSpPr>
        <p:spPr/>
        <p:txBody>
          <a:bodyPr/>
          <a:lstStyle/>
          <a:p>
            <a:fld id="{937A91BE-C6E3-4B8B-83CA-3909C4EF8FAF}" type="slidenum">
              <a:rPr lang="en-US" smtClean="0"/>
              <a:t>4</a:t>
            </a:fld>
            <a:endParaRPr lang="en-US"/>
          </a:p>
        </p:txBody>
      </p:sp>
    </p:spTree>
    <p:extLst>
      <p:ext uri="{BB962C8B-B14F-4D97-AF65-F5344CB8AC3E}">
        <p14:creationId xmlns:p14="http://schemas.microsoft.com/office/powerpoint/2010/main" val="4279174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Heavy metals are responsible for a variety of serious health issues, or may cause adverse ecological reactions which affect the environment negatively. They are dangerous because of their non-biodegradable nature, long biological half-lives and their tendency to accumulate and amplify in the living body. As such, these textile wastes have become a major source of pollution for our environment.</a:t>
            </a:r>
          </a:p>
        </p:txBody>
      </p:sp>
      <p:sp>
        <p:nvSpPr>
          <p:cNvPr id="4" name="Slide Number Placeholder 3"/>
          <p:cNvSpPr>
            <a:spLocks noGrp="1"/>
          </p:cNvSpPr>
          <p:nvPr>
            <p:ph type="sldNum" sz="quarter" idx="5"/>
          </p:nvPr>
        </p:nvSpPr>
        <p:spPr/>
        <p:txBody>
          <a:bodyPr/>
          <a:lstStyle/>
          <a:p>
            <a:fld id="{937A91BE-C6E3-4B8B-83CA-3909C4EF8FAF}" type="slidenum">
              <a:rPr lang="en-US" smtClean="0"/>
              <a:t>5</a:t>
            </a:fld>
            <a:endParaRPr lang="en-US"/>
          </a:p>
        </p:txBody>
      </p:sp>
    </p:spTree>
    <p:extLst>
      <p:ext uri="{BB962C8B-B14F-4D97-AF65-F5344CB8AC3E}">
        <p14:creationId xmlns:p14="http://schemas.microsoft.com/office/powerpoint/2010/main" val="234646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Heavy metals are responsible for a variety of serious health issues, or may cause adverse ecological reactions which affect the environment negatively. They are dangerous because of their non-biodegradable nature, long biological half-lives and their tendency to accumulate and amplify in the living body. As such, these textile wastes have become a major source of pollution for our environment.</a:t>
            </a:r>
          </a:p>
        </p:txBody>
      </p:sp>
      <p:sp>
        <p:nvSpPr>
          <p:cNvPr id="4" name="Slide Number Placeholder 3"/>
          <p:cNvSpPr>
            <a:spLocks noGrp="1"/>
          </p:cNvSpPr>
          <p:nvPr>
            <p:ph type="sldNum" sz="quarter" idx="5"/>
          </p:nvPr>
        </p:nvSpPr>
        <p:spPr/>
        <p:txBody>
          <a:bodyPr/>
          <a:lstStyle/>
          <a:p>
            <a:fld id="{937A91BE-C6E3-4B8B-83CA-3909C4EF8FAF}" type="slidenum">
              <a:rPr lang="en-US" smtClean="0"/>
              <a:t>6</a:t>
            </a:fld>
            <a:endParaRPr lang="en-US"/>
          </a:p>
        </p:txBody>
      </p:sp>
    </p:spTree>
    <p:extLst>
      <p:ext uri="{BB962C8B-B14F-4D97-AF65-F5344CB8AC3E}">
        <p14:creationId xmlns:p14="http://schemas.microsoft.com/office/powerpoint/2010/main" val="472465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37A91BE-C6E3-4B8B-83CA-3909C4EF8FAF}" type="slidenum">
              <a:rPr lang="en-US" smtClean="0"/>
              <a:t>7</a:t>
            </a:fld>
            <a:endParaRPr lang="en-US"/>
          </a:p>
        </p:txBody>
      </p:sp>
    </p:spTree>
    <p:extLst>
      <p:ext uri="{BB962C8B-B14F-4D97-AF65-F5344CB8AC3E}">
        <p14:creationId xmlns:p14="http://schemas.microsoft.com/office/powerpoint/2010/main" val="231458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Air-dried sludge was taken in a 1:10 by mass ratio in water and agitated in an orbital shaker for 18h. This ensured proper mixing and dissolution of the metals in the solution. The agitated solution was then centrifuged at 3500 rpm for 30 min or until a clear supernatant was obtained. The clear supernatant was then filtered through a Whatman No. 42 filter paper. This filtered solution is the leachate extract.</a:t>
            </a:r>
          </a:p>
          <a:p>
            <a:endParaRPr lang="en-US" dirty="0"/>
          </a:p>
        </p:txBody>
      </p:sp>
      <p:sp>
        <p:nvSpPr>
          <p:cNvPr id="4" name="Slide Number Placeholder 3"/>
          <p:cNvSpPr>
            <a:spLocks noGrp="1"/>
          </p:cNvSpPr>
          <p:nvPr>
            <p:ph type="sldNum" sz="quarter" idx="5"/>
          </p:nvPr>
        </p:nvSpPr>
        <p:spPr/>
        <p:txBody>
          <a:bodyPr/>
          <a:lstStyle/>
          <a:p>
            <a:fld id="{937A91BE-C6E3-4B8B-83CA-3909C4EF8FAF}" type="slidenum">
              <a:rPr lang="en-US" smtClean="0"/>
              <a:t>8</a:t>
            </a:fld>
            <a:endParaRPr lang="en-US"/>
          </a:p>
        </p:txBody>
      </p:sp>
    </p:spTree>
    <p:extLst>
      <p:ext uri="{BB962C8B-B14F-4D97-AF65-F5344CB8AC3E}">
        <p14:creationId xmlns:p14="http://schemas.microsoft.com/office/powerpoint/2010/main" val="318044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7A91BE-C6E3-4B8B-83CA-3909C4EF8FAF}" type="slidenum">
              <a:rPr lang="en-US" smtClean="0"/>
              <a:t>20</a:t>
            </a:fld>
            <a:endParaRPr lang="en-US" dirty="0"/>
          </a:p>
        </p:txBody>
      </p:sp>
    </p:spTree>
    <p:extLst>
      <p:ext uri="{BB962C8B-B14F-4D97-AF65-F5344CB8AC3E}">
        <p14:creationId xmlns:p14="http://schemas.microsoft.com/office/powerpoint/2010/main" val="199238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B333-99A6-497E-8CB8-C18174B9E9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3CF6E6-FE0B-4161-92BE-7160C0FE7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3ED934-3476-45FA-8E90-52AD800045AA}"/>
              </a:ext>
            </a:extLst>
          </p:cNvPr>
          <p:cNvSpPr>
            <a:spLocks noGrp="1"/>
          </p:cNvSpPr>
          <p:nvPr>
            <p:ph type="dt" sz="half" idx="10"/>
          </p:nvPr>
        </p:nvSpPr>
        <p:spPr/>
        <p:txBody>
          <a:bodyPr/>
          <a:lstStyle/>
          <a:p>
            <a:fld id="{09DC8F55-CBC3-4652-860A-4CE5D264C037}" type="datetime1">
              <a:rPr lang="en-US" smtClean="0"/>
              <a:t>22-Feb-21</a:t>
            </a:fld>
            <a:endParaRPr lang="en-US" dirty="0"/>
          </a:p>
        </p:txBody>
      </p:sp>
      <p:sp>
        <p:nvSpPr>
          <p:cNvPr id="5" name="Footer Placeholder 4">
            <a:extLst>
              <a:ext uri="{FF2B5EF4-FFF2-40B4-BE49-F238E27FC236}">
                <a16:creationId xmlns:a16="http://schemas.microsoft.com/office/drawing/2014/main" id="{F4401D60-B5B1-4488-9401-A88DBD439C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154135-3D49-4FD4-A562-0D20B0E474E2}"/>
              </a:ext>
            </a:extLst>
          </p:cNvPr>
          <p:cNvSpPr>
            <a:spLocks noGrp="1"/>
          </p:cNvSpPr>
          <p:nvPr>
            <p:ph type="sldNum" sz="quarter" idx="12"/>
          </p:nvPr>
        </p:nvSpPr>
        <p:spPr/>
        <p:txBody>
          <a:bodyPr/>
          <a:lstStyle/>
          <a:p>
            <a:fld id="{76E92D81-2366-4C30-8B2B-721EA5F94BFA}" type="slidenum">
              <a:rPr lang="en-US" smtClean="0"/>
              <a:t>‹#›</a:t>
            </a:fld>
            <a:endParaRPr lang="en-US" dirty="0"/>
          </a:p>
        </p:txBody>
      </p:sp>
    </p:spTree>
    <p:extLst>
      <p:ext uri="{BB962C8B-B14F-4D97-AF65-F5344CB8AC3E}">
        <p14:creationId xmlns:p14="http://schemas.microsoft.com/office/powerpoint/2010/main" val="4033495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5C4F-DF8C-4032-8F40-11D15F1497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56ED8D-0BDC-4D83-9888-25C5297413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FE0B0-DAF3-4C0B-8508-AE3C0B07D9B7}"/>
              </a:ext>
            </a:extLst>
          </p:cNvPr>
          <p:cNvSpPr>
            <a:spLocks noGrp="1"/>
          </p:cNvSpPr>
          <p:nvPr>
            <p:ph type="dt" sz="half" idx="10"/>
          </p:nvPr>
        </p:nvSpPr>
        <p:spPr/>
        <p:txBody>
          <a:bodyPr/>
          <a:lstStyle/>
          <a:p>
            <a:fld id="{71019881-DEAF-4AA9-8D82-46215A3B0BCF}" type="datetime1">
              <a:rPr lang="en-US" smtClean="0"/>
              <a:t>22-Feb-21</a:t>
            </a:fld>
            <a:endParaRPr lang="en-US" dirty="0"/>
          </a:p>
        </p:txBody>
      </p:sp>
      <p:sp>
        <p:nvSpPr>
          <p:cNvPr id="5" name="Footer Placeholder 4">
            <a:extLst>
              <a:ext uri="{FF2B5EF4-FFF2-40B4-BE49-F238E27FC236}">
                <a16:creationId xmlns:a16="http://schemas.microsoft.com/office/drawing/2014/main" id="{D48B1B84-16E9-4A94-808C-79C07861E7D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64D7B8-D72C-4C90-B36F-D34EC10FE308}"/>
              </a:ext>
            </a:extLst>
          </p:cNvPr>
          <p:cNvSpPr>
            <a:spLocks noGrp="1"/>
          </p:cNvSpPr>
          <p:nvPr>
            <p:ph type="sldNum" sz="quarter" idx="12"/>
          </p:nvPr>
        </p:nvSpPr>
        <p:spPr/>
        <p:txBody>
          <a:bodyPr/>
          <a:lstStyle/>
          <a:p>
            <a:fld id="{76E92D81-2366-4C30-8B2B-721EA5F94BFA}" type="slidenum">
              <a:rPr lang="en-US" smtClean="0"/>
              <a:t>‹#›</a:t>
            </a:fld>
            <a:endParaRPr lang="en-US" dirty="0"/>
          </a:p>
        </p:txBody>
      </p:sp>
    </p:spTree>
    <p:extLst>
      <p:ext uri="{BB962C8B-B14F-4D97-AF65-F5344CB8AC3E}">
        <p14:creationId xmlns:p14="http://schemas.microsoft.com/office/powerpoint/2010/main" val="175021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043905-7839-4958-8A42-AD7C2DB7B5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82E885-D40C-429F-9FB3-B8CFCF0381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3B052-4589-4616-8AC0-E997C8FB5E9F}"/>
              </a:ext>
            </a:extLst>
          </p:cNvPr>
          <p:cNvSpPr>
            <a:spLocks noGrp="1"/>
          </p:cNvSpPr>
          <p:nvPr>
            <p:ph type="dt" sz="half" idx="10"/>
          </p:nvPr>
        </p:nvSpPr>
        <p:spPr/>
        <p:txBody>
          <a:bodyPr/>
          <a:lstStyle/>
          <a:p>
            <a:fld id="{4CAB31A3-7B73-4632-8637-96AA9060003F}" type="datetime1">
              <a:rPr lang="en-US" smtClean="0"/>
              <a:t>22-Feb-21</a:t>
            </a:fld>
            <a:endParaRPr lang="en-US" dirty="0"/>
          </a:p>
        </p:txBody>
      </p:sp>
      <p:sp>
        <p:nvSpPr>
          <p:cNvPr id="5" name="Footer Placeholder 4">
            <a:extLst>
              <a:ext uri="{FF2B5EF4-FFF2-40B4-BE49-F238E27FC236}">
                <a16:creationId xmlns:a16="http://schemas.microsoft.com/office/drawing/2014/main" id="{06B6DE7E-D8CA-483C-99A1-D45D6D5C71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784666-A761-4EAC-A4D7-8CCD3384B774}"/>
              </a:ext>
            </a:extLst>
          </p:cNvPr>
          <p:cNvSpPr>
            <a:spLocks noGrp="1"/>
          </p:cNvSpPr>
          <p:nvPr>
            <p:ph type="sldNum" sz="quarter" idx="12"/>
          </p:nvPr>
        </p:nvSpPr>
        <p:spPr/>
        <p:txBody>
          <a:bodyPr/>
          <a:lstStyle/>
          <a:p>
            <a:fld id="{76E92D81-2366-4C30-8B2B-721EA5F94BFA}" type="slidenum">
              <a:rPr lang="en-US" smtClean="0"/>
              <a:t>‹#›</a:t>
            </a:fld>
            <a:endParaRPr lang="en-US" dirty="0"/>
          </a:p>
        </p:txBody>
      </p:sp>
    </p:spTree>
    <p:extLst>
      <p:ext uri="{BB962C8B-B14F-4D97-AF65-F5344CB8AC3E}">
        <p14:creationId xmlns:p14="http://schemas.microsoft.com/office/powerpoint/2010/main" val="1360208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0269-6CD6-4FB3-AD3A-EA39B99B74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8514D0-0249-426A-8C26-9D2664CD08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E3B51-FE27-4839-B68C-3D5C582CC6CC}"/>
              </a:ext>
            </a:extLst>
          </p:cNvPr>
          <p:cNvSpPr>
            <a:spLocks noGrp="1"/>
          </p:cNvSpPr>
          <p:nvPr>
            <p:ph type="dt" sz="half" idx="10"/>
          </p:nvPr>
        </p:nvSpPr>
        <p:spPr/>
        <p:txBody>
          <a:bodyPr/>
          <a:lstStyle/>
          <a:p>
            <a:fld id="{70BC0BBD-DBEB-4C5B-8E25-EB29DB2B4012}" type="datetime1">
              <a:rPr lang="en-US" smtClean="0"/>
              <a:t>22-Feb-21</a:t>
            </a:fld>
            <a:endParaRPr lang="en-US" dirty="0"/>
          </a:p>
        </p:txBody>
      </p:sp>
      <p:sp>
        <p:nvSpPr>
          <p:cNvPr id="5" name="Footer Placeholder 4">
            <a:extLst>
              <a:ext uri="{FF2B5EF4-FFF2-40B4-BE49-F238E27FC236}">
                <a16:creationId xmlns:a16="http://schemas.microsoft.com/office/drawing/2014/main" id="{0228588D-2F15-48F6-91BF-53406E7CB2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E1BC81-F16F-4BD5-866F-AABD86EF0523}"/>
              </a:ext>
            </a:extLst>
          </p:cNvPr>
          <p:cNvSpPr>
            <a:spLocks noGrp="1"/>
          </p:cNvSpPr>
          <p:nvPr>
            <p:ph type="sldNum" sz="quarter" idx="12"/>
          </p:nvPr>
        </p:nvSpPr>
        <p:spPr/>
        <p:txBody>
          <a:bodyPr/>
          <a:lstStyle/>
          <a:p>
            <a:fld id="{76E92D81-2366-4C30-8B2B-721EA5F94BFA}" type="slidenum">
              <a:rPr lang="en-US" smtClean="0"/>
              <a:t>‹#›</a:t>
            </a:fld>
            <a:endParaRPr lang="en-US" dirty="0"/>
          </a:p>
        </p:txBody>
      </p:sp>
    </p:spTree>
    <p:extLst>
      <p:ext uri="{BB962C8B-B14F-4D97-AF65-F5344CB8AC3E}">
        <p14:creationId xmlns:p14="http://schemas.microsoft.com/office/powerpoint/2010/main" val="2334224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2D06-AA40-44C6-8F81-3EA5A3B87A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A53571-7266-4D43-B233-CC4E805059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FB901-56C2-490E-8043-C1BA86268C8F}"/>
              </a:ext>
            </a:extLst>
          </p:cNvPr>
          <p:cNvSpPr>
            <a:spLocks noGrp="1"/>
          </p:cNvSpPr>
          <p:nvPr>
            <p:ph type="dt" sz="half" idx="10"/>
          </p:nvPr>
        </p:nvSpPr>
        <p:spPr/>
        <p:txBody>
          <a:bodyPr/>
          <a:lstStyle/>
          <a:p>
            <a:fld id="{7FAE1421-311E-4E80-8EC2-5BC913168BCC}" type="datetime1">
              <a:rPr lang="en-US" smtClean="0"/>
              <a:t>22-Feb-21</a:t>
            </a:fld>
            <a:endParaRPr lang="en-US" dirty="0"/>
          </a:p>
        </p:txBody>
      </p:sp>
      <p:sp>
        <p:nvSpPr>
          <p:cNvPr id="5" name="Footer Placeholder 4">
            <a:extLst>
              <a:ext uri="{FF2B5EF4-FFF2-40B4-BE49-F238E27FC236}">
                <a16:creationId xmlns:a16="http://schemas.microsoft.com/office/drawing/2014/main" id="{14591ED7-FCC2-4E5F-9EB5-3E1EBD3D7E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52E8C16-5444-424A-87F7-FF004319D30F}"/>
              </a:ext>
            </a:extLst>
          </p:cNvPr>
          <p:cNvSpPr>
            <a:spLocks noGrp="1"/>
          </p:cNvSpPr>
          <p:nvPr>
            <p:ph type="sldNum" sz="quarter" idx="12"/>
          </p:nvPr>
        </p:nvSpPr>
        <p:spPr/>
        <p:txBody>
          <a:bodyPr/>
          <a:lstStyle/>
          <a:p>
            <a:fld id="{76E92D81-2366-4C30-8B2B-721EA5F94BFA}" type="slidenum">
              <a:rPr lang="en-US" smtClean="0"/>
              <a:t>‹#›</a:t>
            </a:fld>
            <a:endParaRPr lang="en-US" dirty="0"/>
          </a:p>
        </p:txBody>
      </p:sp>
    </p:spTree>
    <p:extLst>
      <p:ext uri="{BB962C8B-B14F-4D97-AF65-F5344CB8AC3E}">
        <p14:creationId xmlns:p14="http://schemas.microsoft.com/office/powerpoint/2010/main" val="190717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1166-BCC0-4296-935A-0F9D31320B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6990AC-9092-4CBE-B629-441B857F0D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2A16C-02C7-4F6E-A3BD-14F1A91A9B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B5E81-CA2B-4AFC-A89A-38912228F610}"/>
              </a:ext>
            </a:extLst>
          </p:cNvPr>
          <p:cNvSpPr>
            <a:spLocks noGrp="1"/>
          </p:cNvSpPr>
          <p:nvPr>
            <p:ph type="dt" sz="half" idx="10"/>
          </p:nvPr>
        </p:nvSpPr>
        <p:spPr/>
        <p:txBody>
          <a:bodyPr/>
          <a:lstStyle/>
          <a:p>
            <a:fld id="{4078A628-33E5-49C8-BBA3-960F3A7148DE}" type="datetime1">
              <a:rPr lang="en-US" smtClean="0"/>
              <a:t>22-Feb-21</a:t>
            </a:fld>
            <a:endParaRPr lang="en-US" dirty="0"/>
          </a:p>
        </p:txBody>
      </p:sp>
      <p:sp>
        <p:nvSpPr>
          <p:cNvPr id="6" name="Footer Placeholder 5">
            <a:extLst>
              <a:ext uri="{FF2B5EF4-FFF2-40B4-BE49-F238E27FC236}">
                <a16:creationId xmlns:a16="http://schemas.microsoft.com/office/drawing/2014/main" id="{2B0E79F3-92F8-42E8-BD71-E9776C277E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D5DD35-84E6-4AF4-9442-7D5A207BE069}"/>
              </a:ext>
            </a:extLst>
          </p:cNvPr>
          <p:cNvSpPr>
            <a:spLocks noGrp="1"/>
          </p:cNvSpPr>
          <p:nvPr>
            <p:ph type="sldNum" sz="quarter" idx="12"/>
          </p:nvPr>
        </p:nvSpPr>
        <p:spPr/>
        <p:txBody>
          <a:bodyPr/>
          <a:lstStyle/>
          <a:p>
            <a:fld id="{76E92D81-2366-4C30-8B2B-721EA5F94BFA}" type="slidenum">
              <a:rPr lang="en-US" smtClean="0"/>
              <a:t>‹#›</a:t>
            </a:fld>
            <a:endParaRPr lang="en-US" dirty="0"/>
          </a:p>
        </p:txBody>
      </p:sp>
    </p:spTree>
    <p:extLst>
      <p:ext uri="{BB962C8B-B14F-4D97-AF65-F5344CB8AC3E}">
        <p14:creationId xmlns:p14="http://schemas.microsoft.com/office/powerpoint/2010/main" val="1059113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0BD5-38CE-4E5C-9252-526C9849F5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EC28D4-F618-4718-927E-F2C9BF1A0A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DAA700-3BDD-4325-92AE-D76EFD06CE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5B79FA-80A1-4D3E-9B15-6D3E330F39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449712-A2F5-40B1-A3D2-35896CC7FF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443BD1-66AC-42E8-B3F1-96759069DCFE}"/>
              </a:ext>
            </a:extLst>
          </p:cNvPr>
          <p:cNvSpPr>
            <a:spLocks noGrp="1"/>
          </p:cNvSpPr>
          <p:nvPr>
            <p:ph type="dt" sz="half" idx="10"/>
          </p:nvPr>
        </p:nvSpPr>
        <p:spPr/>
        <p:txBody>
          <a:bodyPr/>
          <a:lstStyle/>
          <a:p>
            <a:fld id="{BCFCA646-544E-44EE-8A94-3FEB973CB5CF}" type="datetime1">
              <a:rPr lang="en-US" smtClean="0"/>
              <a:t>22-Feb-21</a:t>
            </a:fld>
            <a:endParaRPr lang="en-US" dirty="0"/>
          </a:p>
        </p:txBody>
      </p:sp>
      <p:sp>
        <p:nvSpPr>
          <p:cNvPr id="8" name="Footer Placeholder 7">
            <a:extLst>
              <a:ext uri="{FF2B5EF4-FFF2-40B4-BE49-F238E27FC236}">
                <a16:creationId xmlns:a16="http://schemas.microsoft.com/office/drawing/2014/main" id="{BAFF9E2E-6FD2-4C20-8C2C-590A2F9C87E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1A57B66-CE87-41F1-91C5-EA9E5B2F805C}"/>
              </a:ext>
            </a:extLst>
          </p:cNvPr>
          <p:cNvSpPr>
            <a:spLocks noGrp="1"/>
          </p:cNvSpPr>
          <p:nvPr>
            <p:ph type="sldNum" sz="quarter" idx="12"/>
          </p:nvPr>
        </p:nvSpPr>
        <p:spPr/>
        <p:txBody>
          <a:bodyPr/>
          <a:lstStyle/>
          <a:p>
            <a:fld id="{76E92D81-2366-4C30-8B2B-721EA5F94BFA}" type="slidenum">
              <a:rPr lang="en-US" smtClean="0"/>
              <a:t>‹#›</a:t>
            </a:fld>
            <a:endParaRPr lang="en-US" dirty="0"/>
          </a:p>
        </p:txBody>
      </p:sp>
    </p:spTree>
    <p:extLst>
      <p:ext uri="{BB962C8B-B14F-4D97-AF65-F5344CB8AC3E}">
        <p14:creationId xmlns:p14="http://schemas.microsoft.com/office/powerpoint/2010/main" val="1888355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064B-E441-4826-ABE6-FF53B604F9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1CB69B-0087-4206-9664-67BBEF9CDB4D}"/>
              </a:ext>
            </a:extLst>
          </p:cNvPr>
          <p:cNvSpPr>
            <a:spLocks noGrp="1"/>
          </p:cNvSpPr>
          <p:nvPr>
            <p:ph type="dt" sz="half" idx="10"/>
          </p:nvPr>
        </p:nvSpPr>
        <p:spPr/>
        <p:txBody>
          <a:bodyPr/>
          <a:lstStyle/>
          <a:p>
            <a:fld id="{1F07C852-5CF0-41CA-A80F-356C1EDD6ADF}" type="datetime1">
              <a:rPr lang="en-US" smtClean="0"/>
              <a:t>22-Feb-21</a:t>
            </a:fld>
            <a:endParaRPr lang="en-US" dirty="0"/>
          </a:p>
        </p:txBody>
      </p:sp>
      <p:sp>
        <p:nvSpPr>
          <p:cNvPr id="4" name="Footer Placeholder 3">
            <a:extLst>
              <a:ext uri="{FF2B5EF4-FFF2-40B4-BE49-F238E27FC236}">
                <a16:creationId xmlns:a16="http://schemas.microsoft.com/office/drawing/2014/main" id="{EBE36971-2755-4136-A33D-6DD702A309A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46DA24C-4B9C-4F26-817E-995490FA5E5E}"/>
              </a:ext>
            </a:extLst>
          </p:cNvPr>
          <p:cNvSpPr>
            <a:spLocks noGrp="1"/>
          </p:cNvSpPr>
          <p:nvPr>
            <p:ph type="sldNum" sz="quarter" idx="12"/>
          </p:nvPr>
        </p:nvSpPr>
        <p:spPr/>
        <p:txBody>
          <a:bodyPr/>
          <a:lstStyle/>
          <a:p>
            <a:fld id="{76E92D81-2366-4C30-8B2B-721EA5F94BFA}" type="slidenum">
              <a:rPr lang="en-US" smtClean="0"/>
              <a:t>‹#›</a:t>
            </a:fld>
            <a:endParaRPr lang="en-US" dirty="0"/>
          </a:p>
        </p:txBody>
      </p:sp>
    </p:spTree>
    <p:extLst>
      <p:ext uri="{BB962C8B-B14F-4D97-AF65-F5344CB8AC3E}">
        <p14:creationId xmlns:p14="http://schemas.microsoft.com/office/powerpoint/2010/main" val="2896589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DE4664-5C58-432D-A244-E56F0F1391D7}"/>
              </a:ext>
            </a:extLst>
          </p:cNvPr>
          <p:cNvSpPr>
            <a:spLocks noGrp="1"/>
          </p:cNvSpPr>
          <p:nvPr>
            <p:ph type="dt" sz="half" idx="10"/>
          </p:nvPr>
        </p:nvSpPr>
        <p:spPr/>
        <p:txBody>
          <a:bodyPr/>
          <a:lstStyle/>
          <a:p>
            <a:fld id="{59B8275B-CD3C-47CE-8775-843FC238E5F7}" type="datetime1">
              <a:rPr lang="en-US" smtClean="0"/>
              <a:t>22-Feb-21</a:t>
            </a:fld>
            <a:endParaRPr lang="en-US" dirty="0"/>
          </a:p>
        </p:txBody>
      </p:sp>
      <p:sp>
        <p:nvSpPr>
          <p:cNvPr id="3" name="Footer Placeholder 2">
            <a:extLst>
              <a:ext uri="{FF2B5EF4-FFF2-40B4-BE49-F238E27FC236}">
                <a16:creationId xmlns:a16="http://schemas.microsoft.com/office/drawing/2014/main" id="{7A9EB3FC-DB2D-43AD-880F-4B04DD1AEF2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A3991B9-F990-47A5-A2A0-56B59FAAB716}"/>
              </a:ext>
            </a:extLst>
          </p:cNvPr>
          <p:cNvSpPr>
            <a:spLocks noGrp="1"/>
          </p:cNvSpPr>
          <p:nvPr>
            <p:ph type="sldNum" sz="quarter" idx="12"/>
          </p:nvPr>
        </p:nvSpPr>
        <p:spPr/>
        <p:txBody>
          <a:bodyPr/>
          <a:lstStyle/>
          <a:p>
            <a:fld id="{76E92D81-2366-4C30-8B2B-721EA5F94BFA}" type="slidenum">
              <a:rPr lang="en-US" smtClean="0"/>
              <a:t>‹#›</a:t>
            </a:fld>
            <a:endParaRPr lang="en-US" dirty="0"/>
          </a:p>
        </p:txBody>
      </p:sp>
    </p:spTree>
    <p:extLst>
      <p:ext uri="{BB962C8B-B14F-4D97-AF65-F5344CB8AC3E}">
        <p14:creationId xmlns:p14="http://schemas.microsoft.com/office/powerpoint/2010/main" val="3414365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AFB5-06BE-4878-8F92-8C8FE2CE5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37A72C-45C7-4A55-BA53-C520C096C3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3787ED-84F3-4E29-A1C8-FD69D578F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373259-AE83-4DDD-AF4C-80DA8FC6119F}"/>
              </a:ext>
            </a:extLst>
          </p:cNvPr>
          <p:cNvSpPr>
            <a:spLocks noGrp="1"/>
          </p:cNvSpPr>
          <p:nvPr>
            <p:ph type="dt" sz="half" idx="10"/>
          </p:nvPr>
        </p:nvSpPr>
        <p:spPr/>
        <p:txBody>
          <a:bodyPr/>
          <a:lstStyle/>
          <a:p>
            <a:fld id="{3191771F-D7D7-413C-A93A-2C40E39B7F99}" type="datetime1">
              <a:rPr lang="en-US" smtClean="0"/>
              <a:t>22-Feb-21</a:t>
            </a:fld>
            <a:endParaRPr lang="en-US" dirty="0"/>
          </a:p>
        </p:txBody>
      </p:sp>
      <p:sp>
        <p:nvSpPr>
          <p:cNvPr id="6" name="Footer Placeholder 5">
            <a:extLst>
              <a:ext uri="{FF2B5EF4-FFF2-40B4-BE49-F238E27FC236}">
                <a16:creationId xmlns:a16="http://schemas.microsoft.com/office/drawing/2014/main" id="{A99142A1-E865-43BA-A7A7-F053BF728A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7ADD89-D16E-4C34-90C9-A2FE3542B0CF}"/>
              </a:ext>
            </a:extLst>
          </p:cNvPr>
          <p:cNvSpPr>
            <a:spLocks noGrp="1"/>
          </p:cNvSpPr>
          <p:nvPr>
            <p:ph type="sldNum" sz="quarter" idx="12"/>
          </p:nvPr>
        </p:nvSpPr>
        <p:spPr/>
        <p:txBody>
          <a:bodyPr/>
          <a:lstStyle/>
          <a:p>
            <a:fld id="{76E92D81-2366-4C30-8B2B-721EA5F94BFA}" type="slidenum">
              <a:rPr lang="en-US" smtClean="0"/>
              <a:t>‹#›</a:t>
            </a:fld>
            <a:endParaRPr lang="en-US" dirty="0"/>
          </a:p>
        </p:txBody>
      </p:sp>
    </p:spTree>
    <p:extLst>
      <p:ext uri="{BB962C8B-B14F-4D97-AF65-F5344CB8AC3E}">
        <p14:creationId xmlns:p14="http://schemas.microsoft.com/office/powerpoint/2010/main" val="2480094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DAD4-DEC8-4E5E-A96E-1E04F407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89B919-D752-4D01-8E33-0776D48483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5FAB4D5-18BC-48BA-8011-EF001AD87B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F015F3-E8AD-4700-BAAF-B5EF5EF31B57}"/>
              </a:ext>
            </a:extLst>
          </p:cNvPr>
          <p:cNvSpPr>
            <a:spLocks noGrp="1"/>
          </p:cNvSpPr>
          <p:nvPr>
            <p:ph type="dt" sz="half" idx="10"/>
          </p:nvPr>
        </p:nvSpPr>
        <p:spPr/>
        <p:txBody>
          <a:bodyPr/>
          <a:lstStyle/>
          <a:p>
            <a:fld id="{B25BFE1E-F008-4061-8AD9-4EFBB9E4F057}" type="datetime1">
              <a:rPr lang="en-US" smtClean="0"/>
              <a:t>22-Feb-21</a:t>
            </a:fld>
            <a:endParaRPr lang="en-US" dirty="0"/>
          </a:p>
        </p:txBody>
      </p:sp>
      <p:sp>
        <p:nvSpPr>
          <p:cNvPr id="6" name="Footer Placeholder 5">
            <a:extLst>
              <a:ext uri="{FF2B5EF4-FFF2-40B4-BE49-F238E27FC236}">
                <a16:creationId xmlns:a16="http://schemas.microsoft.com/office/drawing/2014/main" id="{6560C2FB-F70B-46DE-994C-7E1CEA6EA0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050D3A-0B9A-45AD-A4D4-60662E6BA999}"/>
              </a:ext>
            </a:extLst>
          </p:cNvPr>
          <p:cNvSpPr>
            <a:spLocks noGrp="1"/>
          </p:cNvSpPr>
          <p:nvPr>
            <p:ph type="sldNum" sz="quarter" idx="12"/>
          </p:nvPr>
        </p:nvSpPr>
        <p:spPr/>
        <p:txBody>
          <a:bodyPr/>
          <a:lstStyle/>
          <a:p>
            <a:fld id="{76E92D81-2366-4C30-8B2B-721EA5F94BFA}" type="slidenum">
              <a:rPr lang="en-US" smtClean="0"/>
              <a:t>‹#›</a:t>
            </a:fld>
            <a:endParaRPr lang="en-US" dirty="0"/>
          </a:p>
        </p:txBody>
      </p:sp>
    </p:spTree>
    <p:extLst>
      <p:ext uri="{BB962C8B-B14F-4D97-AF65-F5344CB8AC3E}">
        <p14:creationId xmlns:p14="http://schemas.microsoft.com/office/powerpoint/2010/main" val="52942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EC29A3-F6FF-42D4-95C3-78B4C7BDA6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9587B2-1DDE-4AF4-B63E-6D2CF06030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9E22C0-95D4-45A6-BABC-C5119A62C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0E87-19C5-4105-B35E-7109A973EC6E}" type="datetime1">
              <a:rPr lang="en-US" smtClean="0"/>
              <a:t>22-Feb-21</a:t>
            </a:fld>
            <a:endParaRPr lang="en-US" dirty="0"/>
          </a:p>
        </p:txBody>
      </p:sp>
      <p:sp>
        <p:nvSpPr>
          <p:cNvPr id="5" name="Footer Placeholder 4">
            <a:extLst>
              <a:ext uri="{FF2B5EF4-FFF2-40B4-BE49-F238E27FC236}">
                <a16:creationId xmlns:a16="http://schemas.microsoft.com/office/drawing/2014/main" id="{067DBF91-A9ED-4D4A-9C1C-53F1D65515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E38BC9D-D5AD-4CFB-BFA9-15B74671D17E}"/>
              </a:ext>
            </a:extLst>
          </p:cNvPr>
          <p:cNvSpPr>
            <a:spLocks noGrp="1"/>
          </p:cNvSpPr>
          <p:nvPr>
            <p:ph type="sldNum" sz="quarter" idx="4"/>
          </p:nvPr>
        </p:nvSpPr>
        <p:spPr>
          <a:xfrm>
            <a:off x="916305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92D81-2366-4C30-8B2B-721EA5F94BFA}" type="slidenum">
              <a:rPr lang="en-US" smtClean="0"/>
              <a:t>‹#›</a:t>
            </a:fld>
            <a:endParaRPr lang="en-US" dirty="0"/>
          </a:p>
        </p:txBody>
      </p:sp>
    </p:spTree>
    <p:extLst>
      <p:ext uri="{BB962C8B-B14F-4D97-AF65-F5344CB8AC3E}">
        <p14:creationId xmlns:p14="http://schemas.microsoft.com/office/powerpoint/2010/main" val="2605167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70092A-138F-4219-B1DD-A7458EFF2C3D}"/>
              </a:ext>
            </a:extLst>
          </p:cNvPr>
          <p:cNvSpPr/>
          <p:nvPr/>
        </p:nvSpPr>
        <p:spPr>
          <a:xfrm>
            <a:off x="0" y="0"/>
            <a:ext cx="1219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948196-1F5A-48BB-B590-84BAA7515122}"/>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D7AF631-0325-4EC9-AF47-84ED2CFBE539}"/>
              </a:ext>
            </a:extLst>
          </p:cNvPr>
          <p:cNvSpPr>
            <a:spLocks noGrp="1"/>
          </p:cNvSpPr>
          <p:nvPr>
            <p:ph type="subTitle" idx="1"/>
          </p:nvPr>
        </p:nvSpPr>
        <p:spPr/>
        <p:txBody>
          <a:bodyPr/>
          <a:lstStyle/>
          <a:p>
            <a:endParaRPr lang="en-US" dirty="0"/>
          </a:p>
        </p:txBody>
      </p:sp>
      <p:pic>
        <p:nvPicPr>
          <p:cNvPr id="1026" name="Picture 2" descr="Image result for Textile Sludge">
            <a:extLst>
              <a:ext uri="{FF2B5EF4-FFF2-40B4-BE49-F238E27FC236}">
                <a16:creationId xmlns:a16="http://schemas.microsoft.com/office/drawing/2014/main" id="{3DFEDE11-A551-4338-AC98-CB36A990B0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48"/>
          <a:stretch/>
        </p:blipFill>
        <p:spPr bwMode="auto">
          <a:xfrm>
            <a:off x="177800" y="3460766"/>
            <a:ext cx="4941097" cy="3227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east Art Print featuring the photograph Yeast Cells by Crown Copyright/health &amp; Safety Laboratory Science Photo Library">
            <a:extLst>
              <a:ext uri="{FF2B5EF4-FFF2-40B4-BE49-F238E27FC236}">
                <a16:creationId xmlns:a16="http://schemas.microsoft.com/office/drawing/2014/main" id="{9E47D427-3D45-4767-A28F-10997B38C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 y="177800"/>
            <a:ext cx="4941098" cy="32940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4BF5DF7-DCA3-4DDD-A52B-16AD2F80A6BA}"/>
              </a:ext>
            </a:extLst>
          </p:cNvPr>
          <p:cNvSpPr/>
          <p:nvPr/>
        </p:nvSpPr>
        <p:spPr>
          <a:xfrm>
            <a:off x="5093496" y="177800"/>
            <a:ext cx="6920704" cy="6510491"/>
          </a:xfrm>
          <a:prstGeom prst="rect">
            <a:avLst/>
          </a:prstGeom>
          <a:solidFill>
            <a:schemeClr val="tx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D67ECA9F-D581-4F61-A3DF-73F6D659DBAC}"/>
              </a:ext>
            </a:extLst>
          </p:cNvPr>
          <p:cNvSpPr txBox="1"/>
          <p:nvPr/>
        </p:nvSpPr>
        <p:spPr>
          <a:xfrm>
            <a:off x="7952882" y="664938"/>
            <a:ext cx="3734292" cy="369332"/>
          </a:xfrm>
          <a:prstGeom prst="rect">
            <a:avLst/>
          </a:prstGeom>
          <a:noFill/>
        </p:spPr>
        <p:txBody>
          <a:bodyPr wrap="none" rtlCol="0">
            <a:spAutoFit/>
          </a:bodyPr>
          <a:lstStyle/>
          <a:p>
            <a:pPr algn="r"/>
            <a:r>
              <a:rPr lang="en-US" dirty="0">
                <a:solidFill>
                  <a:schemeClr val="bg1"/>
                </a:solidFill>
                <a:latin typeface="Brandon Grotesque Light" panose="020B0303020203060202" pitchFamily="34" charset="0"/>
              </a:rPr>
              <a:t>A presentation on the Undergrad Thesis</a:t>
            </a:r>
          </a:p>
        </p:txBody>
      </p:sp>
      <p:sp>
        <p:nvSpPr>
          <p:cNvPr id="10" name="TextBox 9">
            <a:extLst>
              <a:ext uri="{FF2B5EF4-FFF2-40B4-BE49-F238E27FC236}">
                <a16:creationId xmlns:a16="http://schemas.microsoft.com/office/drawing/2014/main" id="{2D99927A-19A4-4D13-8405-6DAA23929899}"/>
              </a:ext>
            </a:extLst>
          </p:cNvPr>
          <p:cNvSpPr txBox="1"/>
          <p:nvPr/>
        </p:nvSpPr>
        <p:spPr>
          <a:xfrm>
            <a:off x="5424055" y="1443098"/>
            <a:ext cx="6263119" cy="2062103"/>
          </a:xfrm>
          <a:prstGeom prst="rect">
            <a:avLst/>
          </a:prstGeom>
          <a:noFill/>
          <a:ln>
            <a:noFill/>
          </a:ln>
        </p:spPr>
        <p:txBody>
          <a:bodyPr wrap="square" rtlCol="0">
            <a:spAutoFit/>
          </a:bodyPr>
          <a:lstStyle/>
          <a:p>
            <a:pPr algn="r"/>
            <a:r>
              <a:rPr lang="en-US" sz="3200" dirty="0">
                <a:solidFill>
                  <a:schemeClr val="bg1"/>
                </a:solidFill>
                <a:latin typeface="Brandon Grotesque Regular" panose="020B0503020203060202" pitchFamily="34" charset="0"/>
              </a:rPr>
              <a:t>Assessment of Textile Sludge</a:t>
            </a:r>
          </a:p>
          <a:p>
            <a:pPr algn="r"/>
            <a:r>
              <a:rPr lang="en-US" sz="3200" dirty="0">
                <a:solidFill>
                  <a:schemeClr val="bg1"/>
                </a:solidFill>
                <a:latin typeface="Brandon Grotesque Regular" panose="020B0503020203060202" pitchFamily="34" charset="0"/>
              </a:rPr>
              <a:t>Leachate Toxicity by a</a:t>
            </a:r>
          </a:p>
          <a:p>
            <a:pPr algn="r"/>
            <a:r>
              <a:rPr lang="en-US" sz="3200" dirty="0">
                <a:solidFill>
                  <a:schemeClr val="bg1"/>
                </a:solidFill>
                <a:latin typeface="Brandon Grotesque Regular" panose="020B0503020203060202" pitchFamily="34" charset="0"/>
              </a:rPr>
              <a:t>Saccharomyces Cerevisiae</a:t>
            </a:r>
          </a:p>
          <a:p>
            <a:pPr algn="r"/>
            <a:r>
              <a:rPr lang="en-US" sz="3200" dirty="0">
                <a:solidFill>
                  <a:schemeClr val="bg1"/>
                </a:solidFill>
                <a:latin typeface="Brandon Grotesque Regular" panose="020B0503020203060202" pitchFamily="34" charset="0"/>
              </a:rPr>
              <a:t>Specific Growth Rate Study</a:t>
            </a:r>
            <a:endParaRPr lang="en-US" sz="2800" dirty="0">
              <a:solidFill>
                <a:schemeClr val="bg1"/>
              </a:solidFill>
              <a:latin typeface="Brandon Grotesque Regular" panose="020B0503020203060202" pitchFamily="34" charset="0"/>
            </a:endParaRPr>
          </a:p>
        </p:txBody>
      </p:sp>
      <p:sp>
        <p:nvSpPr>
          <p:cNvPr id="11" name="TextBox 10">
            <a:extLst>
              <a:ext uri="{FF2B5EF4-FFF2-40B4-BE49-F238E27FC236}">
                <a16:creationId xmlns:a16="http://schemas.microsoft.com/office/drawing/2014/main" id="{CDB7CABF-AEF4-4B00-9424-756CCA2BF568}"/>
              </a:ext>
            </a:extLst>
          </p:cNvPr>
          <p:cNvSpPr txBox="1"/>
          <p:nvPr/>
        </p:nvSpPr>
        <p:spPr>
          <a:xfrm>
            <a:off x="7372510" y="3942584"/>
            <a:ext cx="4314664" cy="2308324"/>
          </a:xfrm>
          <a:prstGeom prst="rect">
            <a:avLst/>
          </a:prstGeom>
          <a:noFill/>
        </p:spPr>
        <p:txBody>
          <a:bodyPr wrap="square" rtlCol="0">
            <a:spAutoFit/>
          </a:bodyPr>
          <a:lstStyle/>
          <a:p>
            <a:pPr algn="r"/>
            <a:r>
              <a:rPr lang="en-US" dirty="0">
                <a:solidFill>
                  <a:schemeClr val="bg1"/>
                </a:solidFill>
                <a:latin typeface="Brandon Grotesque Light" panose="020B0303020203060202" pitchFamily="34" charset="0"/>
              </a:rPr>
              <a:t>Suprio Kamal   1502026</a:t>
            </a:r>
          </a:p>
          <a:p>
            <a:pPr algn="r"/>
            <a:r>
              <a:rPr lang="en-US" dirty="0">
                <a:solidFill>
                  <a:schemeClr val="bg1"/>
                </a:solidFill>
                <a:latin typeface="Brandon Grotesque Light" panose="020B0303020203060202" pitchFamily="34" charset="0"/>
              </a:rPr>
              <a:t>MD. Shahriar Hossain   1502033</a:t>
            </a:r>
          </a:p>
          <a:p>
            <a:pPr algn="r"/>
            <a:endParaRPr lang="en-US" dirty="0">
              <a:solidFill>
                <a:schemeClr val="bg1"/>
              </a:solidFill>
              <a:latin typeface="Brandon Grotesque Light" panose="020B0303020203060202" pitchFamily="34" charset="0"/>
            </a:endParaRPr>
          </a:p>
          <a:p>
            <a:pPr algn="r"/>
            <a:r>
              <a:rPr lang="en-US" dirty="0">
                <a:solidFill>
                  <a:schemeClr val="bg1"/>
                </a:solidFill>
                <a:latin typeface="Brandon Grotesque Light" panose="020B0303020203060202" pitchFamily="34" charset="0"/>
              </a:rPr>
              <a:t>Supervisor: Dr. Mohidus Samad Khan</a:t>
            </a:r>
          </a:p>
          <a:p>
            <a:pPr algn="r"/>
            <a:r>
              <a:rPr lang="en-US" dirty="0">
                <a:solidFill>
                  <a:schemeClr val="bg1"/>
                </a:solidFill>
                <a:latin typeface="Brandon Grotesque Light" panose="020B0303020203060202" pitchFamily="34" charset="0"/>
              </a:rPr>
              <a:t>Associate Professor</a:t>
            </a:r>
          </a:p>
          <a:p>
            <a:pPr algn="r"/>
            <a:endParaRPr lang="en-US" dirty="0">
              <a:solidFill>
                <a:schemeClr val="bg1"/>
              </a:solidFill>
              <a:latin typeface="Brandon Grotesque Light" panose="020B0303020203060202" pitchFamily="34" charset="0"/>
            </a:endParaRPr>
          </a:p>
          <a:p>
            <a:pPr algn="r"/>
            <a:r>
              <a:rPr lang="en-US" dirty="0">
                <a:solidFill>
                  <a:schemeClr val="bg1"/>
                </a:solidFill>
                <a:latin typeface="Brandon Grotesque Light" panose="020B0303020203060202" pitchFamily="34" charset="0"/>
              </a:rPr>
              <a:t>Dept. of Chemical Engineering</a:t>
            </a:r>
          </a:p>
          <a:p>
            <a:pPr algn="r"/>
            <a:r>
              <a:rPr lang="en-US" dirty="0">
                <a:solidFill>
                  <a:schemeClr val="bg1"/>
                </a:solidFill>
                <a:latin typeface="Brandon Grotesque Light" panose="020B0303020203060202" pitchFamily="34" charset="0"/>
              </a:rPr>
              <a:t>BUET</a:t>
            </a:r>
          </a:p>
        </p:txBody>
      </p:sp>
    </p:spTree>
    <p:extLst>
      <p:ext uri="{BB962C8B-B14F-4D97-AF65-F5344CB8AC3E}">
        <p14:creationId xmlns:p14="http://schemas.microsoft.com/office/powerpoint/2010/main" val="3140610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581824-0F52-42AD-9816-C07E2EA7779E}"/>
              </a:ext>
            </a:extLst>
          </p:cNvPr>
          <p:cNvSpPr txBox="1">
            <a:spLocks/>
          </p:cNvSpPr>
          <p:nvPr/>
        </p:nvSpPr>
        <p:spPr>
          <a:xfrm>
            <a:off x="495731" y="384865"/>
            <a:ext cx="10515600" cy="6946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Characterization Results</a:t>
            </a:r>
          </a:p>
        </p:txBody>
      </p:sp>
      <p:graphicFrame>
        <p:nvGraphicFramePr>
          <p:cNvPr id="9" name="Chart 8">
            <a:extLst>
              <a:ext uri="{FF2B5EF4-FFF2-40B4-BE49-F238E27FC236}">
                <a16:creationId xmlns:a16="http://schemas.microsoft.com/office/drawing/2014/main" id="{D81FCCEB-DF03-4F3B-B341-5AC8D20EB8B0}"/>
              </a:ext>
            </a:extLst>
          </p:cNvPr>
          <p:cNvGraphicFramePr/>
          <p:nvPr>
            <p:extLst>
              <p:ext uri="{D42A27DB-BD31-4B8C-83A1-F6EECF244321}">
                <p14:modId xmlns:p14="http://schemas.microsoft.com/office/powerpoint/2010/main" val="3407555296"/>
              </p:ext>
            </p:extLst>
          </p:nvPr>
        </p:nvGraphicFramePr>
        <p:xfrm>
          <a:off x="292531" y="1079500"/>
          <a:ext cx="5651070" cy="55421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BA9D60CA-53B5-4109-BC4E-067EB7C4D7D5}"/>
              </a:ext>
            </a:extLst>
          </p:cNvPr>
          <p:cNvGraphicFramePr/>
          <p:nvPr>
            <p:extLst>
              <p:ext uri="{D42A27DB-BD31-4B8C-83A1-F6EECF244321}">
                <p14:modId xmlns:p14="http://schemas.microsoft.com/office/powerpoint/2010/main" val="4017792382"/>
              </p:ext>
            </p:extLst>
          </p:nvPr>
        </p:nvGraphicFramePr>
        <p:xfrm>
          <a:off x="6096000" y="711201"/>
          <a:ext cx="6096000" cy="5676899"/>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43A0AF93-6611-428C-AB6C-F735DE1CEE9B}"/>
              </a:ext>
            </a:extLst>
          </p:cNvPr>
          <p:cNvSpPr>
            <a:spLocks noGrp="1"/>
          </p:cNvSpPr>
          <p:nvPr>
            <p:ph type="sldNum" sz="quarter" idx="12"/>
          </p:nvPr>
        </p:nvSpPr>
        <p:spPr/>
        <p:txBody>
          <a:bodyPr/>
          <a:lstStyle/>
          <a:p>
            <a:fld id="{76E92D81-2366-4C30-8B2B-721EA5F94BFA}" type="slidenum">
              <a:rPr lang="en-US" smtClean="0"/>
              <a:t>10</a:t>
            </a:fld>
            <a:endParaRPr lang="en-US"/>
          </a:p>
        </p:txBody>
      </p:sp>
    </p:spTree>
    <p:extLst>
      <p:ext uri="{BB962C8B-B14F-4D97-AF65-F5344CB8AC3E}">
        <p14:creationId xmlns:p14="http://schemas.microsoft.com/office/powerpoint/2010/main" val="367176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BF90E3-03C7-4879-8C59-868830F2AF80}"/>
              </a:ext>
            </a:extLst>
          </p:cNvPr>
          <p:cNvSpPr txBox="1"/>
          <p:nvPr/>
        </p:nvSpPr>
        <p:spPr>
          <a:xfrm>
            <a:off x="444930" y="1056344"/>
            <a:ext cx="10569039" cy="584775"/>
          </a:xfrm>
          <a:prstGeom prst="rect">
            <a:avLst/>
          </a:prstGeom>
          <a:noFill/>
        </p:spPr>
        <p:txBody>
          <a:bodyPr wrap="square" rtlCol="0">
            <a:spAutoFit/>
          </a:bodyPr>
          <a:lstStyle/>
          <a:p>
            <a:r>
              <a:rPr lang="en-US" sz="3200" dirty="0">
                <a:latin typeface="+mj-lt"/>
              </a:rPr>
              <a:t>How to measure toxicity of a substance in biological context?</a:t>
            </a:r>
          </a:p>
        </p:txBody>
      </p:sp>
      <p:sp>
        <p:nvSpPr>
          <p:cNvPr id="3" name="TextBox 2">
            <a:extLst>
              <a:ext uri="{FF2B5EF4-FFF2-40B4-BE49-F238E27FC236}">
                <a16:creationId xmlns:a16="http://schemas.microsoft.com/office/drawing/2014/main" id="{8202A1E8-0D89-478D-8F39-0AA5BD217499}"/>
              </a:ext>
            </a:extLst>
          </p:cNvPr>
          <p:cNvSpPr txBox="1"/>
          <p:nvPr/>
        </p:nvSpPr>
        <p:spPr>
          <a:xfrm>
            <a:off x="444930" y="1875555"/>
            <a:ext cx="5025763" cy="646331"/>
          </a:xfrm>
          <a:prstGeom prst="rect">
            <a:avLst/>
          </a:prstGeom>
          <a:noFill/>
        </p:spPr>
        <p:txBody>
          <a:bodyPr wrap="square" rtlCol="0">
            <a:spAutoFit/>
          </a:bodyPr>
          <a:lstStyle/>
          <a:p>
            <a:r>
              <a:rPr lang="en-US" dirty="0"/>
              <a:t>What are the parameters to observe, more importantly – QUANTIFY?</a:t>
            </a:r>
          </a:p>
        </p:txBody>
      </p:sp>
      <p:sp>
        <p:nvSpPr>
          <p:cNvPr id="4" name="TextBox 3">
            <a:extLst>
              <a:ext uri="{FF2B5EF4-FFF2-40B4-BE49-F238E27FC236}">
                <a16:creationId xmlns:a16="http://schemas.microsoft.com/office/drawing/2014/main" id="{0E47D88D-444E-429A-86CB-2C6385240D43}"/>
              </a:ext>
            </a:extLst>
          </p:cNvPr>
          <p:cNvSpPr txBox="1"/>
          <p:nvPr/>
        </p:nvSpPr>
        <p:spPr>
          <a:xfrm>
            <a:off x="8140509" y="1875555"/>
            <a:ext cx="4002375" cy="646331"/>
          </a:xfrm>
          <a:prstGeom prst="rect">
            <a:avLst/>
          </a:prstGeom>
          <a:noFill/>
        </p:spPr>
        <p:txBody>
          <a:bodyPr wrap="square" rtlCol="0">
            <a:spAutoFit/>
          </a:bodyPr>
          <a:lstStyle/>
          <a:p>
            <a:r>
              <a:rPr lang="en-US" dirty="0"/>
              <a:t>At what level does these parameters manifest?</a:t>
            </a:r>
          </a:p>
        </p:txBody>
      </p:sp>
      <p:sp>
        <p:nvSpPr>
          <p:cNvPr id="5" name="TextBox 4">
            <a:extLst>
              <a:ext uri="{FF2B5EF4-FFF2-40B4-BE49-F238E27FC236}">
                <a16:creationId xmlns:a16="http://schemas.microsoft.com/office/drawing/2014/main" id="{D55C6C8B-DA56-4A0D-BF3F-7DBC112241DD}"/>
              </a:ext>
            </a:extLst>
          </p:cNvPr>
          <p:cNvSpPr txBox="1"/>
          <p:nvPr/>
        </p:nvSpPr>
        <p:spPr>
          <a:xfrm>
            <a:off x="8146259" y="2748047"/>
            <a:ext cx="2978989" cy="3539430"/>
          </a:xfrm>
          <a:prstGeom prst="rect">
            <a:avLst/>
          </a:prstGeom>
          <a:noFill/>
        </p:spPr>
        <p:txBody>
          <a:bodyPr wrap="square" rtlCol="0">
            <a:spAutoFit/>
          </a:bodyPr>
          <a:lstStyle/>
          <a:p>
            <a:r>
              <a:rPr lang="en-US" sz="1600" dirty="0">
                <a:solidFill>
                  <a:srgbClr val="C00000"/>
                </a:solidFill>
              </a:rPr>
              <a:t>Macroscopic</a:t>
            </a:r>
          </a:p>
          <a:p>
            <a:endParaRPr lang="en-US" sz="1600" dirty="0"/>
          </a:p>
          <a:p>
            <a:br>
              <a:rPr lang="en-US" sz="1600" dirty="0"/>
            </a:br>
            <a:endParaRPr lang="en-US" sz="1600" dirty="0"/>
          </a:p>
          <a:p>
            <a:endParaRPr lang="en-US" sz="1600" dirty="0"/>
          </a:p>
          <a:p>
            <a:br>
              <a:rPr lang="en-US" sz="1600" dirty="0">
                <a:solidFill>
                  <a:schemeClr val="accent1">
                    <a:lumMod val="75000"/>
                  </a:schemeClr>
                </a:solidFill>
              </a:rPr>
            </a:br>
            <a:br>
              <a:rPr lang="en-US" sz="1600" dirty="0">
                <a:solidFill>
                  <a:schemeClr val="accent1">
                    <a:lumMod val="75000"/>
                  </a:schemeClr>
                </a:solidFill>
              </a:rPr>
            </a:br>
            <a:br>
              <a:rPr lang="en-US" sz="1600" dirty="0">
                <a:solidFill>
                  <a:schemeClr val="accent1">
                    <a:lumMod val="75000"/>
                  </a:schemeClr>
                </a:solidFill>
              </a:rPr>
            </a:br>
            <a:br>
              <a:rPr lang="en-US" sz="1600" dirty="0">
                <a:solidFill>
                  <a:schemeClr val="accent1">
                    <a:lumMod val="75000"/>
                  </a:schemeClr>
                </a:solidFill>
              </a:rPr>
            </a:br>
            <a:endParaRPr lang="en-US" sz="1600" dirty="0">
              <a:solidFill>
                <a:schemeClr val="accent1">
                  <a:lumMod val="75000"/>
                </a:schemeClr>
              </a:solidFill>
            </a:endParaRPr>
          </a:p>
          <a:p>
            <a:endParaRPr lang="en-US" sz="1600" dirty="0">
              <a:solidFill>
                <a:schemeClr val="accent1">
                  <a:lumMod val="75000"/>
                </a:schemeClr>
              </a:solidFill>
            </a:endParaRPr>
          </a:p>
          <a:p>
            <a:endParaRPr lang="en-US" sz="1600" dirty="0">
              <a:solidFill>
                <a:schemeClr val="accent1">
                  <a:lumMod val="75000"/>
                </a:schemeClr>
              </a:solidFill>
            </a:endParaRPr>
          </a:p>
          <a:p>
            <a:endParaRPr lang="en-US" sz="1600" dirty="0">
              <a:solidFill>
                <a:schemeClr val="accent1">
                  <a:lumMod val="75000"/>
                </a:schemeClr>
              </a:solidFill>
            </a:endParaRPr>
          </a:p>
          <a:p>
            <a:r>
              <a:rPr lang="en-US" sz="1600" dirty="0">
                <a:solidFill>
                  <a:schemeClr val="accent1">
                    <a:lumMod val="75000"/>
                  </a:schemeClr>
                </a:solidFill>
              </a:rPr>
              <a:t>Microscopic/Molecular</a:t>
            </a:r>
          </a:p>
        </p:txBody>
      </p:sp>
      <p:sp>
        <p:nvSpPr>
          <p:cNvPr id="6" name="TextBox 5">
            <a:extLst>
              <a:ext uri="{FF2B5EF4-FFF2-40B4-BE49-F238E27FC236}">
                <a16:creationId xmlns:a16="http://schemas.microsoft.com/office/drawing/2014/main" id="{1B4DA8E6-458D-415B-992B-CE3264507CA5}"/>
              </a:ext>
            </a:extLst>
          </p:cNvPr>
          <p:cNvSpPr txBox="1"/>
          <p:nvPr/>
        </p:nvSpPr>
        <p:spPr>
          <a:xfrm>
            <a:off x="450679" y="2748047"/>
            <a:ext cx="8090329" cy="2554545"/>
          </a:xfrm>
          <a:prstGeom prst="rect">
            <a:avLst/>
          </a:prstGeom>
          <a:noFill/>
        </p:spPr>
        <p:txBody>
          <a:bodyPr wrap="square" rtlCol="0">
            <a:spAutoFit/>
          </a:bodyPr>
          <a:lstStyle/>
          <a:p>
            <a:r>
              <a:rPr lang="en-US" sz="1600" dirty="0">
                <a:solidFill>
                  <a:srgbClr val="C00000"/>
                </a:solidFill>
              </a:rPr>
              <a:t>Biomass Production </a:t>
            </a:r>
            <a:r>
              <a:rPr lang="en-US" sz="1600" dirty="0">
                <a:solidFill>
                  <a:schemeClr val="accent6"/>
                </a:solidFill>
              </a:rPr>
              <a:t>- Quantifiable</a:t>
            </a:r>
          </a:p>
          <a:p>
            <a:br>
              <a:rPr lang="en-US" sz="1600" dirty="0">
                <a:solidFill>
                  <a:srgbClr val="C00000"/>
                </a:solidFill>
              </a:rPr>
            </a:br>
            <a:r>
              <a:rPr lang="en-US" sz="1600" dirty="0">
                <a:solidFill>
                  <a:srgbClr val="C00000"/>
                </a:solidFill>
              </a:rPr>
              <a:t>Germination Rate (plants) </a:t>
            </a:r>
            <a:r>
              <a:rPr lang="en-US" sz="1600" dirty="0">
                <a:solidFill>
                  <a:schemeClr val="accent6"/>
                </a:solidFill>
              </a:rPr>
              <a:t>- Quantifiable</a:t>
            </a:r>
          </a:p>
          <a:p>
            <a:br>
              <a:rPr lang="en-US" sz="1600" dirty="0">
                <a:solidFill>
                  <a:srgbClr val="C00000"/>
                </a:solidFill>
              </a:rPr>
            </a:br>
            <a:r>
              <a:rPr lang="en-US" sz="1600" dirty="0">
                <a:solidFill>
                  <a:srgbClr val="C00000"/>
                </a:solidFill>
              </a:rPr>
              <a:t>Organ Deformities (higher species- mammals etc.)</a:t>
            </a:r>
          </a:p>
          <a:p>
            <a:br>
              <a:rPr lang="en-US" sz="1600" dirty="0">
                <a:solidFill>
                  <a:srgbClr val="C00000"/>
                </a:solidFill>
              </a:rPr>
            </a:br>
            <a:r>
              <a:rPr lang="en-US" sz="1600" dirty="0">
                <a:solidFill>
                  <a:srgbClr val="C00000"/>
                </a:solidFill>
              </a:rPr>
              <a:t>Population (most species including microbes) </a:t>
            </a:r>
            <a:r>
              <a:rPr lang="en-US" sz="1600" dirty="0">
                <a:solidFill>
                  <a:schemeClr val="accent6"/>
                </a:solidFill>
              </a:rPr>
              <a:t>– Quantifiable </a:t>
            </a:r>
            <a:r>
              <a:rPr lang="en-US" sz="1600" b="1" dirty="0"/>
              <a:t>} MIC, MBC, EC</a:t>
            </a:r>
            <a:r>
              <a:rPr lang="en-US" sz="1600" b="1" baseline="-25000" dirty="0"/>
              <a:t>50</a:t>
            </a:r>
            <a:r>
              <a:rPr lang="en-US" sz="1600" b="1" dirty="0"/>
              <a:t> tests</a:t>
            </a:r>
          </a:p>
          <a:p>
            <a:r>
              <a:rPr lang="en-US" sz="1600" b="1" dirty="0"/>
              <a:t>(these are also known as lethality assays)</a:t>
            </a:r>
          </a:p>
          <a:p>
            <a:br>
              <a:rPr lang="en-US" sz="1600" b="1" i="1" u="sng" dirty="0">
                <a:solidFill>
                  <a:srgbClr val="C00000"/>
                </a:solidFill>
              </a:rPr>
            </a:br>
            <a:r>
              <a:rPr lang="en-US" sz="1600" b="1" i="1" u="sng" dirty="0">
                <a:solidFill>
                  <a:srgbClr val="C00000"/>
                </a:solidFill>
              </a:rPr>
              <a:t>Sp. Growth Rate/Doubling Time (mostly microbes) </a:t>
            </a:r>
            <a:r>
              <a:rPr lang="en-US" sz="1600" b="1" i="1" u="sng" dirty="0">
                <a:solidFill>
                  <a:schemeClr val="accent6"/>
                </a:solidFill>
              </a:rPr>
              <a:t>- Quantifiable</a:t>
            </a:r>
          </a:p>
        </p:txBody>
      </p:sp>
      <p:sp>
        <p:nvSpPr>
          <p:cNvPr id="7" name="TextBox 6">
            <a:extLst>
              <a:ext uri="{FF2B5EF4-FFF2-40B4-BE49-F238E27FC236}">
                <a16:creationId xmlns:a16="http://schemas.microsoft.com/office/drawing/2014/main" id="{B91A5FC9-AB60-41A4-BCA8-031607CAF8ED}"/>
              </a:ext>
            </a:extLst>
          </p:cNvPr>
          <p:cNvSpPr txBox="1"/>
          <p:nvPr/>
        </p:nvSpPr>
        <p:spPr>
          <a:xfrm>
            <a:off x="444930" y="5705885"/>
            <a:ext cx="4117676" cy="830997"/>
          </a:xfrm>
          <a:prstGeom prst="rect">
            <a:avLst/>
          </a:prstGeom>
          <a:noFill/>
        </p:spPr>
        <p:txBody>
          <a:bodyPr wrap="square" rtlCol="0">
            <a:spAutoFit/>
          </a:bodyPr>
          <a:lstStyle/>
          <a:p>
            <a:r>
              <a:rPr lang="en-US" sz="1600" dirty="0">
                <a:solidFill>
                  <a:schemeClr val="accent1"/>
                </a:solidFill>
              </a:rPr>
              <a:t>Enzyme Activity</a:t>
            </a:r>
            <a:r>
              <a:rPr lang="en-US" sz="1600" dirty="0">
                <a:solidFill>
                  <a:schemeClr val="accent6"/>
                </a:solidFill>
              </a:rPr>
              <a:t> - Quantifiable</a:t>
            </a:r>
          </a:p>
          <a:p>
            <a:r>
              <a:rPr lang="en-US" sz="1600" dirty="0">
                <a:solidFill>
                  <a:schemeClr val="accent1"/>
                </a:solidFill>
              </a:rPr>
              <a:t>DNA replication </a:t>
            </a:r>
            <a:r>
              <a:rPr lang="en-US" sz="1600" dirty="0">
                <a:solidFill>
                  <a:schemeClr val="accent6"/>
                </a:solidFill>
              </a:rPr>
              <a:t>- Quantifiable</a:t>
            </a:r>
          </a:p>
          <a:p>
            <a:r>
              <a:rPr lang="en-US" sz="1600" dirty="0">
                <a:solidFill>
                  <a:schemeClr val="accent1"/>
                </a:solidFill>
              </a:rPr>
              <a:t>Chromosomal Deformities </a:t>
            </a:r>
            <a:r>
              <a:rPr lang="en-US" sz="1600" dirty="0">
                <a:solidFill>
                  <a:schemeClr val="accent6"/>
                </a:solidFill>
              </a:rPr>
              <a:t>- Quantifiable</a:t>
            </a:r>
          </a:p>
        </p:txBody>
      </p:sp>
      <p:sp>
        <p:nvSpPr>
          <p:cNvPr id="8" name="TextBox 7">
            <a:extLst>
              <a:ext uri="{FF2B5EF4-FFF2-40B4-BE49-F238E27FC236}">
                <a16:creationId xmlns:a16="http://schemas.microsoft.com/office/drawing/2014/main" id="{A3A003A0-07C2-41FA-9F8D-5264EF7F414B}"/>
              </a:ext>
            </a:extLst>
          </p:cNvPr>
          <p:cNvSpPr txBox="1"/>
          <p:nvPr/>
        </p:nvSpPr>
        <p:spPr>
          <a:xfrm>
            <a:off x="4458586" y="5644009"/>
            <a:ext cx="462664" cy="861774"/>
          </a:xfrm>
          <a:prstGeom prst="rect">
            <a:avLst/>
          </a:prstGeom>
          <a:noFill/>
        </p:spPr>
        <p:txBody>
          <a:bodyPr wrap="square" rtlCol="0">
            <a:spAutoFit/>
          </a:bodyPr>
          <a:lstStyle/>
          <a:p>
            <a:r>
              <a:rPr lang="en-US" sz="4800" dirty="0"/>
              <a:t>}</a:t>
            </a:r>
            <a:r>
              <a:rPr lang="en-US" sz="2400" dirty="0"/>
              <a:t> </a:t>
            </a:r>
          </a:p>
        </p:txBody>
      </p:sp>
      <p:sp>
        <p:nvSpPr>
          <p:cNvPr id="9" name="TextBox 8">
            <a:extLst>
              <a:ext uri="{FF2B5EF4-FFF2-40B4-BE49-F238E27FC236}">
                <a16:creationId xmlns:a16="http://schemas.microsoft.com/office/drawing/2014/main" id="{01143EF8-23A7-4570-82A4-550074DF34F3}"/>
              </a:ext>
            </a:extLst>
          </p:cNvPr>
          <p:cNvSpPr txBox="1"/>
          <p:nvPr/>
        </p:nvSpPr>
        <p:spPr>
          <a:xfrm>
            <a:off x="4863093" y="5644009"/>
            <a:ext cx="2585048" cy="830997"/>
          </a:xfrm>
          <a:prstGeom prst="rect">
            <a:avLst/>
          </a:prstGeom>
          <a:noFill/>
        </p:spPr>
        <p:txBody>
          <a:bodyPr wrap="square" rtlCol="0">
            <a:spAutoFit/>
          </a:bodyPr>
          <a:lstStyle/>
          <a:p>
            <a:r>
              <a:rPr lang="en-US" sz="2400" dirty="0"/>
              <a:t>Genotoxicity Tests</a:t>
            </a:r>
          </a:p>
        </p:txBody>
      </p:sp>
      <p:sp>
        <p:nvSpPr>
          <p:cNvPr id="10" name="Title 1">
            <a:extLst>
              <a:ext uri="{FF2B5EF4-FFF2-40B4-BE49-F238E27FC236}">
                <a16:creationId xmlns:a16="http://schemas.microsoft.com/office/drawing/2014/main" id="{DBC2331C-6CAE-4E56-ADB1-E6EC747DCE0D}"/>
              </a:ext>
            </a:extLst>
          </p:cNvPr>
          <p:cNvSpPr txBox="1">
            <a:spLocks/>
          </p:cNvSpPr>
          <p:nvPr/>
        </p:nvSpPr>
        <p:spPr>
          <a:xfrm>
            <a:off x="444930" y="397565"/>
            <a:ext cx="3499541" cy="10419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Kinetic Study</a:t>
            </a:r>
          </a:p>
        </p:txBody>
      </p:sp>
      <p:sp>
        <p:nvSpPr>
          <p:cNvPr id="11" name="Slide Number Placeholder 10">
            <a:extLst>
              <a:ext uri="{FF2B5EF4-FFF2-40B4-BE49-F238E27FC236}">
                <a16:creationId xmlns:a16="http://schemas.microsoft.com/office/drawing/2014/main" id="{7B5F3AC9-88A6-4B66-B24E-5CF9FE23B674}"/>
              </a:ext>
            </a:extLst>
          </p:cNvPr>
          <p:cNvSpPr>
            <a:spLocks noGrp="1"/>
          </p:cNvSpPr>
          <p:nvPr>
            <p:ph type="sldNum" sz="quarter" idx="12"/>
          </p:nvPr>
        </p:nvSpPr>
        <p:spPr/>
        <p:txBody>
          <a:bodyPr/>
          <a:lstStyle/>
          <a:p>
            <a:fld id="{76E92D81-2366-4C30-8B2B-721EA5F94BFA}" type="slidenum">
              <a:rPr lang="en-US" smtClean="0"/>
              <a:t>11</a:t>
            </a:fld>
            <a:endParaRPr lang="en-US"/>
          </a:p>
        </p:txBody>
      </p:sp>
    </p:spTree>
    <p:extLst>
      <p:ext uri="{BB962C8B-B14F-4D97-AF65-F5344CB8AC3E}">
        <p14:creationId xmlns:p14="http://schemas.microsoft.com/office/powerpoint/2010/main" val="3115824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8058EB-CFE8-453E-9ADB-273E8F2AE7D2}"/>
              </a:ext>
            </a:extLst>
          </p:cNvPr>
          <p:cNvSpPr txBox="1"/>
          <p:nvPr/>
        </p:nvSpPr>
        <p:spPr>
          <a:xfrm>
            <a:off x="544184" y="1012180"/>
            <a:ext cx="4042913" cy="5078313"/>
          </a:xfrm>
          <a:prstGeom prst="rect">
            <a:avLst/>
          </a:prstGeom>
          <a:noFill/>
        </p:spPr>
        <p:txBody>
          <a:bodyPr wrap="square" rtlCol="0">
            <a:spAutoFit/>
          </a:bodyPr>
          <a:lstStyle/>
          <a:p>
            <a:r>
              <a:rPr lang="en-US" b="1" dirty="0">
                <a:solidFill>
                  <a:schemeClr val="accent1"/>
                </a:solidFill>
              </a:rPr>
              <a:t>Macroscopic Assays </a:t>
            </a:r>
            <a:r>
              <a:rPr lang="en-US" dirty="0"/>
              <a:t>(Assay is the jargon for “tests”!)</a:t>
            </a:r>
          </a:p>
          <a:p>
            <a:endParaRPr lang="en-US" dirty="0"/>
          </a:p>
          <a:p>
            <a:r>
              <a:rPr lang="en-US" dirty="0"/>
              <a:t>Takes relatively longer time (from 15 hours to multiple days)</a:t>
            </a:r>
          </a:p>
          <a:p>
            <a:r>
              <a:rPr lang="en-US" dirty="0"/>
              <a:t>Labor Intensive</a:t>
            </a:r>
          </a:p>
          <a:p>
            <a:r>
              <a:rPr lang="en-US" dirty="0"/>
              <a:t>Inexpensive</a:t>
            </a:r>
            <a:br>
              <a:rPr lang="en-US" dirty="0"/>
            </a:br>
            <a:r>
              <a:rPr lang="en-US" dirty="0"/>
              <a:t>Species/Strain Exclusive</a:t>
            </a:r>
          </a:p>
          <a:p>
            <a:endParaRPr lang="en-US" dirty="0"/>
          </a:p>
          <a:p>
            <a:endParaRPr lang="en-US" dirty="0"/>
          </a:p>
          <a:p>
            <a:r>
              <a:rPr lang="en-US" b="1" dirty="0">
                <a:solidFill>
                  <a:schemeClr val="accent1"/>
                </a:solidFill>
              </a:rPr>
              <a:t>Microscopic Assays</a:t>
            </a:r>
            <a:br>
              <a:rPr lang="en-US" dirty="0"/>
            </a:br>
            <a:endParaRPr lang="en-US" dirty="0"/>
          </a:p>
          <a:p>
            <a:r>
              <a:rPr lang="en-US" dirty="0"/>
              <a:t>Expensive</a:t>
            </a:r>
          </a:p>
          <a:p>
            <a:r>
              <a:rPr lang="en-US" dirty="0"/>
              <a:t>Most experiments are done in a day</a:t>
            </a:r>
          </a:p>
          <a:p>
            <a:r>
              <a:rPr lang="en-US" dirty="0"/>
              <a:t>Results can be extrapolated into higher species</a:t>
            </a:r>
          </a:p>
          <a:p>
            <a:endParaRPr lang="en-US" dirty="0"/>
          </a:p>
          <a:p>
            <a:endParaRPr lang="en-US" dirty="0"/>
          </a:p>
        </p:txBody>
      </p:sp>
      <p:graphicFrame>
        <p:nvGraphicFramePr>
          <p:cNvPr id="5" name="Chart 4">
            <a:extLst>
              <a:ext uri="{FF2B5EF4-FFF2-40B4-BE49-F238E27FC236}">
                <a16:creationId xmlns:a16="http://schemas.microsoft.com/office/drawing/2014/main" id="{F671C527-734D-410A-AC76-106C9A136578}"/>
              </a:ext>
            </a:extLst>
          </p:cNvPr>
          <p:cNvGraphicFramePr>
            <a:graphicFrameLocks noGrp="1"/>
          </p:cNvGraphicFramePr>
          <p:nvPr>
            <p:extLst>
              <p:ext uri="{D42A27DB-BD31-4B8C-83A1-F6EECF244321}">
                <p14:modId xmlns:p14="http://schemas.microsoft.com/office/powerpoint/2010/main" val="2421946647"/>
              </p:ext>
            </p:extLst>
          </p:nvPr>
        </p:nvGraphicFramePr>
        <p:xfrm>
          <a:off x="4587097" y="421837"/>
          <a:ext cx="7211204" cy="5668656"/>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1F8FAC58-2E5F-4F5F-B8A1-C0505623A450}"/>
              </a:ext>
            </a:extLst>
          </p:cNvPr>
          <p:cNvSpPr>
            <a:spLocks noGrp="1"/>
          </p:cNvSpPr>
          <p:nvPr>
            <p:ph type="sldNum" sz="quarter" idx="12"/>
          </p:nvPr>
        </p:nvSpPr>
        <p:spPr/>
        <p:txBody>
          <a:bodyPr/>
          <a:lstStyle/>
          <a:p>
            <a:fld id="{76E92D81-2366-4C30-8B2B-721EA5F94BFA}" type="slidenum">
              <a:rPr lang="en-US" smtClean="0"/>
              <a:t>12</a:t>
            </a:fld>
            <a:endParaRPr lang="en-US"/>
          </a:p>
        </p:txBody>
      </p:sp>
    </p:spTree>
    <p:extLst>
      <p:ext uri="{BB962C8B-B14F-4D97-AF65-F5344CB8AC3E}">
        <p14:creationId xmlns:p14="http://schemas.microsoft.com/office/powerpoint/2010/main" val="91792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D0CD8E-C1E5-4971-BA90-E1083563B052}"/>
              </a:ext>
            </a:extLst>
          </p:cNvPr>
          <p:cNvSpPr/>
          <p:nvPr/>
        </p:nvSpPr>
        <p:spPr>
          <a:xfrm>
            <a:off x="147720" y="152399"/>
            <a:ext cx="2737449" cy="1138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Inoculum Preparation</a:t>
            </a:r>
          </a:p>
          <a:p>
            <a:pPr algn="ctr"/>
            <a:r>
              <a:rPr lang="en-US" b="1" dirty="0"/>
              <a:t>5 hours</a:t>
            </a:r>
          </a:p>
        </p:txBody>
      </p:sp>
      <p:sp>
        <p:nvSpPr>
          <p:cNvPr id="4" name="Rectangle 3">
            <a:extLst>
              <a:ext uri="{FF2B5EF4-FFF2-40B4-BE49-F238E27FC236}">
                <a16:creationId xmlns:a16="http://schemas.microsoft.com/office/drawing/2014/main" id="{E647E652-953F-4E5B-B493-2E1C643CD65F}"/>
              </a:ext>
            </a:extLst>
          </p:cNvPr>
          <p:cNvSpPr/>
          <p:nvPr/>
        </p:nvSpPr>
        <p:spPr>
          <a:xfrm>
            <a:off x="147720" y="1652419"/>
            <a:ext cx="2737449" cy="1159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Culture for Growth Curve</a:t>
            </a:r>
          </a:p>
          <a:p>
            <a:pPr algn="ctr"/>
            <a:r>
              <a:rPr lang="en-US" b="1" dirty="0"/>
              <a:t>9-10 hours</a:t>
            </a:r>
          </a:p>
        </p:txBody>
      </p:sp>
      <p:sp>
        <p:nvSpPr>
          <p:cNvPr id="6" name="Rectangle 5">
            <a:extLst>
              <a:ext uri="{FF2B5EF4-FFF2-40B4-BE49-F238E27FC236}">
                <a16:creationId xmlns:a16="http://schemas.microsoft.com/office/drawing/2014/main" id="{F9AF11E3-DDD7-4719-8877-523E1AFBFC53}"/>
              </a:ext>
            </a:extLst>
          </p:cNvPr>
          <p:cNvSpPr/>
          <p:nvPr/>
        </p:nvSpPr>
        <p:spPr>
          <a:xfrm>
            <a:off x="3346319" y="152399"/>
            <a:ext cx="1820176" cy="1138917"/>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Preserving Yeast</a:t>
            </a:r>
          </a:p>
          <a:p>
            <a:pPr algn="ctr"/>
            <a:r>
              <a:rPr lang="en-US" dirty="0"/>
              <a:t>By Plating</a:t>
            </a:r>
          </a:p>
        </p:txBody>
      </p:sp>
      <p:cxnSp>
        <p:nvCxnSpPr>
          <p:cNvPr id="8" name="Straight Arrow Connector 7">
            <a:extLst>
              <a:ext uri="{FF2B5EF4-FFF2-40B4-BE49-F238E27FC236}">
                <a16:creationId xmlns:a16="http://schemas.microsoft.com/office/drawing/2014/main" id="{D3EE6146-5621-44D9-95C9-44E1DCFFB271}"/>
              </a:ext>
            </a:extLst>
          </p:cNvPr>
          <p:cNvCxnSpPr>
            <a:cxnSpLocks/>
            <a:stCxn id="3" idx="2"/>
            <a:endCxn id="4" idx="0"/>
          </p:cNvCxnSpPr>
          <p:nvPr/>
        </p:nvCxnSpPr>
        <p:spPr>
          <a:xfrm>
            <a:off x="1516445" y="1291317"/>
            <a:ext cx="0" cy="3611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9D015DB-CD42-4E0F-94FB-3EA8C7AD778D}"/>
              </a:ext>
            </a:extLst>
          </p:cNvPr>
          <p:cNvCxnSpPr>
            <a:cxnSpLocks/>
            <a:stCxn id="3" idx="3"/>
            <a:endCxn id="6" idx="1"/>
          </p:cNvCxnSpPr>
          <p:nvPr/>
        </p:nvCxnSpPr>
        <p:spPr>
          <a:xfrm>
            <a:off x="2885169" y="721858"/>
            <a:ext cx="461150"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39636E6-F8A6-4E01-985C-F6D60BFF56AC}"/>
              </a:ext>
            </a:extLst>
          </p:cNvPr>
          <p:cNvSpPr/>
          <p:nvPr/>
        </p:nvSpPr>
        <p:spPr>
          <a:xfrm>
            <a:off x="5344367" y="0"/>
            <a:ext cx="3157265"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a:extLst>
              <a:ext uri="{FF2B5EF4-FFF2-40B4-BE49-F238E27FC236}">
                <a16:creationId xmlns:a16="http://schemas.microsoft.com/office/drawing/2014/main" id="{673E6971-D73E-4930-A19B-3FB5BE71B5C0}"/>
              </a:ext>
            </a:extLst>
          </p:cNvPr>
          <p:cNvSpPr/>
          <p:nvPr/>
        </p:nvSpPr>
        <p:spPr>
          <a:xfrm>
            <a:off x="5496463" y="126521"/>
            <a:ext cx="881333" cy="862641"/>
          </a:xfrm>
          <a:prstGeom prst="ellipse">
            <a:avLst/>
          </a:prstGeom>
          <a:solidFill>
            <a:schemeClr val="accent4">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971A11-ABC5-499F-83FF-A4D5F49E2284}"/>
              </a:ext>
            </a:extLst>
          </p:cNvPr>
          <p:cNvSpPr/>
          <p:nvPr/>
        </p:nvSpPr>
        <p:spPr>
          <a:xfrm>
            <a:off x="5693434" y="310551"/>
            <a:ext cx="126521" cy="1092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0366BB2-55C5-4AA5-A9BA-166527B6FDD1}"/>
              </a:ext>
            </a:extLst>
          </p:cNvPr>
          <p:cNvSpPr/>
          <p:nvPr/>
        </p:nvSpPr>
        <p:spPr>
          <a:xfrm>
            <a:off x="5630173" y="575094"/>
            <a:ext cx="126521" cy="1092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77C4F89-228D-4CE8-9546-64EC60126404}"/>
              </a:ext>
            </a:extLst>
          </p:cNvPr>
          <p:cNvSpPr/>
          <p:nvPr/>
        </p:nvSpPr>
        <p:spPr>
          <a:xfrm>
            <a:off x="5973790" y="310551"/>
            <a:ext cx="126521" cy="1092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6DA54EA-93DD-4C6C-8502-DD57A48EC6D8}"/>
              </a:ext>
            </a:extLst>
          </p:cNvPr>
          <p:cNvSpPr/>
          <p:nvPr/>
        </p:nvSpPr>
        <p:spPr>
          <a:xfrm>
            <a:off x="5819955" y="799382"/>
            <a:ext cx="126521" cy="1092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5DAD16A-AAF4-4AA4-8199-F6C9D0CA5589}"/>
              </a:ext>
            </a:extLst>
          </p:cNvPr>
          <p:cNvSpPr/>
          <p:nvPr/>
        </p:nvSpPr>
        <p:spPr>
          <a:xfrm>
            <a:off x="5847269" y="494581"/>
            <a:ext cx="126521" cy="1092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AE318DB-5452-4B64-9C97-8D11A3F7EDBD}"/>
              </a:ext>
            </a:extLst>
          </p:cNvPr>
          <p:cNvSpPr/>
          <p:nvPr/>
        </p:nvSpPr>
        <p:spPr>
          <a:xfrm>
            <a:off x="6088809" y="667110"/>
            <a:ext cx="126521" cy="1092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DE740B4-4EA3-44C7-972D-10FCD82A3FAD}"/>
              </a:ext>
            </a:extLst>
          </p:cNvPr>
          <p:cNvSpPr/>
          <p:nvPr/>
        </p:nvSpPr>
        <p:spPr>
          <a:xfrm>
            <a:off x="6100309" y="477328"/>
            <a:ext cx="126521" cy="1092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A656F98-90CC-4C89-A57B-C0B36158F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074" y="1151272"/>
            <a:ext cx="1107004" cy="1107004"/>
          </a:xfrm>
          <a:prstGeom prst="rect">
            <a:avLst/>
          </a:prstGeom>
        </p:spPr>
      </p:pic>
      <p:cxnSp>
        <p:nvCxnSpPr>
          <p:cNvPr id="37" name="Straight Arrow Connector 36">
            <a:extLst>
              <a:ext uri="{FF2B5EF4-FFF2-40B4-BE49-F238E27FC236}">
                <a16:creationId xmlns:a16="http://schemas.microsoft.com/office/drawing/2014/main" id="{75600359-7FF5-434B-AA76-A97F5AD83BA4}"/>
              </a:ext>
            </a:extLst>
          </p:cNvPr>
          <p:cNvCxnSpPr/>
          <p:nvPr/>
        </p:nvCxnSpPr>
        <p:spPr>
          <a:xfrm>
            <a:off x="6482539" y="667110"/>
            <a:ext cx="8223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17F9E3D-1060-474A-B13E-83243B460CC4}"/>
              </a:ext>
            </a:extLst>
          </p:cNvPr>
          <p:cNvSpPr txBox="1"/>
          <p:nvPr/>
        </p:nvSpPr>
        <p:spPr>
          <a:xfrm>
            <a:off x="6617896" y="172405"/>
            <a:ext cx="621849" cy="379563"/>
          </a:xfrm>
          <a:prstGeom prst="rect">
            <a:avLst/>
          </a:prstGeom>
          <a:noFill/>
        </p:spPr>
        <p:txBody>
          <a:bodyPr wrap="square" rtlCol="0">
            <a:spAutoFit/>
          </a:bodyPr>
          <a:lstStyle/>
          <a:p>
            <a:r>
              <a:rPr lang="en-US" dirty="0"/>
              <a:t>YPD</a:t>
            </a:r>
          </a:p>
        </p:txBody>
      </p:sp>
      <p:sp>
        <p:nvSpPr>
          <p:cNvPr id="39" name="Oval 38">
            <a:extLst>
              <a:ext uri="{FF2B5EF4-FFF2-40B4-BE49-F238E27FC236}">
                <a16:creationId xmlns:a16="http://schemas.microsoft.com/office/drawing/2014/main" id="{C2973F98-4EC2-4F19-AA53-05241A075104}"/>
              </a:ext>
            </a:extLst>
          </p:cNvPr>
          <p:cNvSpPr/>
          <p:nvPr/>
        </p:nvSpPr>
        <p:spPr>
          <a:xfrm>
            <a:off x="7441721" y="531962"/>
            <a:ext cx="690113" cy="152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40121B8-9ADB-4259-9E78-DDB18B47077C}"/>
              </a:ext>
            </a:extLst>
          </p:cNvPr>
          <p:cNvCxnSpPr/>
          <p:nvPr/>
        </p:nvCxnSpPr>
        <p:spPr>
          <a:xfrm>
            <a:off x="7441721" y="603849"/>
            <a:ext cx="0" cy="552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BD57B5-936A-49D3-803E-D4492AB4C379}"/>
              </a:ext>
            </a:extLst>
          </p:cNvPr>
          <p:cNvCxnSpPr/>
          <p:nvPr/>
        </p:nvCxnSpPr>
        <p:spPr>
          <a:xfrm>
            <a:off x="7441721" y="1155940"/>
            <a:ext cx="6901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34FD0F-5186-4889-B1B4-8D496D1C63FC}"/>
              </a:ext>
            </a:extLst>
          </p:cNvPr>
          <p:cNvCxnSpPr>
            <a:stCxn id="39" idx="6"/>
          </p:cNvCxnSpPr>
          <p:nvPr/>
        </p:nvCxnSpPr>
        <p:spPr>
          <a:xfrm>
            <a:off x="8131834" y="608162"/>
            <a:ext cx="0" cy="547778"/>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45C60BC-33A4-4BD8-81FF-A601FB968B30}"/>
              </a:ext>
            </a:extLst>
          </p:cNvPr>
          <p:cNvSpPr txBox="1"/>
          <p:nvPr/>
        </p:nvSpPr>
        <p:spPr>
          <a:xfrm>
            <a:off x="6425247" y="765349"/>
            <a:ext cx="1534059" cy="369332"/>
          </a:xfrm>
          <a:prstGeom prst="rect">
            <a:avLst/>
          </a:prstGeom>
          <a:noFill/>
        </p:spPr>
        <p:txBody>
          <a:bodyPr wrap="square" rtlCol="0">
            <a:spAutoFit/>
          </a:bodyPr>
          <a:lstStyle/>
          <a:p>
            <a:r>
              <a:rPr lang="en-US" dirty="0"/>
              <a:t>20 mins</a:t>
            </a:r>
          </a:p>
        </p:txBody>
      </p:sp>
      <p:cxnSp>
        <p:nvCxnSpPr>
          <p:cNvPr id="50" name="Straight Arrow Connector 49">
            <a:extLst>
              <a:ext uri="{FF2B5EF4-FFF2-40B4-BE49-F238E27FC236}">
                <a16:creationId xmlns:a16="http://schemas.microsoft.com/office/drawing/2014/main" id="{CB694124-A9A5-4B68-B20E-AC612DE90870}"/>
              </a:ext>
            </a:extLst>
          </p:cNvPr>
          <p:cNvCxnSpPr>
            <a:cxnSpLocks/>
          </p:cNvCxnSpPr>
          <p:nvPr/>
        </p:nvCxnSpPr>
        <p:spPr>
          <a:xfrm>
            <a:off x="7786777" y="1345721"/>
            <a:ext cx="0" cy="22428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355D7D97-C39A-4BC2-A946-7B0681FD3CEE}"/>
              </a:ext>
            </a:extLst>
          </p:cNvPr>
          <p:cNvPicPr>
            <a:picLocks noChangeAspect="1"/>
          </p:cNvPicPr>
          <p:nvPr/>
        </p:nvPicPr>
        <p:blipFill rotWithShape="1">
          <a:blip r:embed="rId3">
            <a:extLst>
              <a:ext uri="{28A0092B-C50C-407E-A947-70E740481C1C}">
                <a14:useLocalDpi xmlns:a14="http://schemas.microsoft.com/office/drawing/2010/main" val="0"/>
              </a:ext>
            </a:extLst>
          </a:blip>
          <a:srcRect l="15704" t="15716" r="15704"/>
          <a:stretch/>
        </p:blipFill>
        <p:spPr>
          <a:xfrm>
            <a:off x="7441721" y="3678476"/>
            <a:ext cx="690114" cy="1029879"/>
          </a:xfrm>
          <a:prstGeom prst="rect">
            <a:avLst/>
          </a:prstGeom>
        </p:spPr>
      </p:pic>
      <p:sp>
        <p:nvSpPr>
          <p:cNvPr id="55" name="TextBox 54">
            <a:extLst>
              <a:ext uri="{FF2B5EF4-FFF2-40B4-BE49-F238E27FC236}">
                <a16:creationId xmlns:a16="http://schemas.microsoft.com/office/drawing/2014/main" id="{3FA1B11B-6EB1-429C-BAB2-B99ACC29B8E4}"/>
              </a:ext>
            </a:extLst>
          </p:cNvPr>
          <p:cNvSpPr txBox="1"/>
          <p:nvPr/>
        </p:nvSpPr>
        <p:spPr>
          <a:xfrm>
            <a:off x="6584095" y="2016934"/>
            <a:ext cx="1396769" cy="1246495"/>
          </a:xfrm>
          <a:prstGeom prst="rect">
            <a:avLst/>
          </a:prstGeom>
          <a:noFill/>
        </p:spPr>
        <p:txBody>
          <a:bodyPr wrap="square" rtlCol="0">
            <a:spAutoFit/>
          </a:bodyPr>
          <a:lstStyle/>
          <a:p>
            <a:r>
              <a:rPr lang="en-US" sz="1500" dirty="0"/>
              <a:t>2 mL + </a:t>
            </a:r>
            <a:r>
              <a:rPr lang="en-US" sz="1500" dirty="0">
                <a:solidFill>
                  <a:schemeClr val="accent2">
                    <a:lumMod val="75000"/>
                  </a:schemeClr>
                </a:solidFill>
              </a:rPr>
              <a:t>40 mL Fresh YPD</a:t>
            </a:r>
            <a:br>
              <a:rPr lang="en-US" sz="1500" dirty="0"/>
            </a:br>
            <a:r>
              <a:rPr lang="en-US" sz="1500" dirty="0"/>
              <a:t>Incubate Overnight</a:t>
            </a:r>
          </a:p>
          <a:p>
            <a:r>
              <a:rPr lang="en-US" sz="1500" dirty="0"/>
              <a:t>OD= 1.5-2.1</a:t>
            </a:r>
          </a:p>
        </p:txBody>
      </p:sp>
      <p:pic>
        <p:nvPicPr>
          <p:cNvPr id="56" name="Picture 55">
            <a:extLst>
              <a:ext uri="{FF2B5EF4-FFF2-40B4-BE49-F238E27FC236}">
                <a16:creationId xmlns:a16="http://schemas.microsoft.com/office/drawing/2014/main" id="{E766FD71-49BD-4B8B-87C4-07E543BCE5AB}"/>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15704" t="15716" r="15704"/>
          <a:stretch/>
        </p:blipFill>
        <p:spPr>
          <a:xfrm>
            <a:off x="5398695" y="5161011"/>
            <a:ext cx="690114" cy="1029879"/>
          </a:xfrm>
          <a:prstGeom prst="rect">
            <a:avLst/>
          </a:prstGeom>
        </p:spPr>
      </p:pic>
      <p:cxnSp>
        <p:nvCxnSpPr>
          <p:cNvPr id="59" name="Connector: Elbow 58">
            <a:extLst>
              <a:ext uri="{FF2B5EF4-FFF2-40B4-BE49-F238E27FC236}">
                <a16:creationId xmlns:a16="http://schemas.microsoft.com/office/drawing/2014/main" id="{ADC8A752-9F6C-4C08-BF6C-87EA672B8EB6}"/>
              </a:ext>
            </a:extLst>
          </p:cNvPr>
          <p:cNvCxnSpPr>
            <a:cxnSpLocks/>
            <a:endCxn id="56" idx="0"/>
          </p:cNvCxnSpPr>
          <p:nvPr/>
        </p:nvCxnSpPr>
        <p:spPr>
          <a:xfrm rot="10800000" flipV="1">
            <a:off x="5743753" y="4188461"/>
            <a:ext cx="1697971" cy="97255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68178BC-FB2A-4478-8007-C907A3333F71}"/>
              </a:ext>
            </a:extLst>
          </p:cNvPr>
          <p:cNvSpPr txBox="1"/>
          <p:nvPr/>
        </p:nvSpPr>
        <p:spPr>
          <a:xfrm>
            <a:off x="5883209" y="3542495"/>
            <a:ext cx="1534059" cy="553998"/>
          </a:xfrm>
          <a:prstGeom prst="rect">
            <a:avLst/>
          </a:prstGeom>
          <a:noFill/>
        </p:spPr>
        <p:txBody>
          <a:bodyPr wrap="square" rtlCol="0">
            <a:spAutoFit/>
          </a:bodyPr>
          <a:lstStyle/>
          <a:p>
            <a:r>
              <a:rPr lang="en-US" sz="1500" dirty="0"/>
              <a:t>X mL + </a:t>
            </a:r>
            <a:r>
              <a:rPr lang="en-US" sz="1500" dirty="0">
                <a:solidFill>
                  <a:schemeClr val="accent2">
                    <a:lumMod val="75000"/>
                  </a:schemeClr>
                </a:solidFill>
              </a:rPr>
              <a:t>40 mL Fresh YPD</a:t>
            </a:r>
          </a:p>
        </p:txBody>
      </p:sp>
      <p:sp>
        <p:nvSpPr>
          <p:cNvPr id="71" name="TextBox 70">
            <a:extLst>
              <a:ext uri="{FF2B5EF4-FFF2-40B4-BE49-F238E27FC236}">
                <a16:creationId xmlns:a16="http://schemas.microsoft.com/office/drawing/2014/main" id="{3356FE39-E660-4337-A75B-7C5EFD240E0B}"/>
              </a:ext>
            </a:extLst>
          </p:cNvPr>
          <p:cNvSpPr txBox="1"/>
          <p:nvPr/>
        </p:nvSpPr>
        <p:spPr>
          <a:xfrm>
            <a:off x="5876021" y="4216115"/>
            <a:ext cx="1416164" cy="553998"/>
          </a:xfrm>
          <a:prstGeom prst="rect">
            <a:avLst/>
          </a:prstGeom>
          <a:noFill/>
        </p:spPr>
        <p:txBody>
          <a:bodyPr wrap="square" rtlCol="0">
            <a:spAutoFit/>
          </a:bodyPr>
          <a:lstStyle/>
          <a:p>
            <a:r>
              <a:rPr lang="en-US" sz="1500" dirty="0"/>
              <a:t>Dilute to OD 0.2-0.3</a:t>
            </a:r>
          </a:p>
        </p:txBody>
      </p:sp>
      <p:pic>
        <p:nvPicPr>
          <p:cNvPr id="72" name="Picture 71">
            <a:extLst>
              <a:ext uri="{FF2B5EF4-FFF2-40B4-BE49-F238E27FC236}">
                <a16:creationId xmlns:a16="http://schemas.microsoft.com/office/drawing/2014/main" id="{E192EDF0-F99B-4640-9450-4660516B5D45}"/>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5704" t="15716" r="15704"/>
          <a:stretch/>
        </p:blipFill>
        <p:spPr>
          <a:xfrm>
            <a:off x="7440280" y="5145916"/>
            <a:ext cx="690114" cy="1029879"/>
          </a:xfrm>
          <a:prstGeom prst="rect">
            <a:avLst/>
          </a:prstGeom>
        </p:spPr>
      </p:pic>
      <p:cxnSp>
        <p:nvCxnSpPr>
          <p:cNvPr id="1031" name="Straight Arrow Connector 1030">
            <a:extLst>
              <a:ext uri="{FF2B5EF4-FFF2-40B4-BE49-F238E27FC236}">
                <a16:creationId xmlns:a16="http://schemas.microsoft.com/office/drawing/2014/main" id="{E1AC5CC7-F43A-4FB1-B6B2-C70CD3295792}"/>
              </a:ext>
            </a:extLst>
          </p:cNvPr>
          <p:cNvCxnSpPr>
            <a:stCxn id="56" idx="3"/>
            <a:endCxn id="72" idx="1"/>
          </p:cNvCxnSpPr>
          <p:nvPr/>
        </p:nvCxnSpPr>
        <p:spPr>
          <a:xfrm flipV="1">
            <a:off x="6088809" y="5660856"/>
            <a:ext cx="1351471" cy="150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9D1CC5C-3BB0-47D1-BF7D-220A2387D9DF}"/>
              </a:ext>
            </a:extLst>
          </p:cNvPr>
          <p:cNvSpPr txBox="1"/>
          <p:nvPr/>
        </p:nvSpPr>
        <p:spPr>
          <a:xfrm>
            <a:off x="6075816" y="5103713"/>
            <a:ext cx="1598045" cy="553998"/>
          </a:xfrm>
          <a:prstGeom prst="rect">
            <a:avLst/>
          </a:prstGeom>
          <a:noFill/>
        </p:spPr>
        <p:txBody>
          <a:bodyPr wrap="square" rtlCol="0">
            <a:spAutoFit/>
          </a:bodyPr>
          <a:lstStyle/>
          <a:p>
            <a:r>
              <a:rPr lang="en-US" sz="1500" dirty="0"/>
              <a:t>Incubate 3-4 hours</a:t>
            </a:r>
          </a:p>
        </p:txBody>
      </p:sp>
      <p:sp>
        <p:nvSpPr>
          <p:cNvPr id="77" name="TextBox 76">
            <a:extLst>
              <a:ext uri="{FF2B5EF4-FFF2-40B4-BE49-F238E27FC236}">
                <a16:creationId xmlns:a16="http://schemas.microsoft.com/office/drawing/2014/main" id="{D61CE476-2D93-42AC-8CB1-7D2F5A102126}"/>
              </a:ext>
            </a:extLst>
          </p:cNvPr>
          <p:cNvSpPr txBox="1"/>
          <p:nvPr/>
        </p:nvSpPr>
        <p:spPr>
          <a:xfrm>
            <a:off x="6054651" y="5718469"/>
            <a:ext cx="1147383" cy="553998"/>
          </a:xfrm>
          <a:prstGeom prst="rect">
            <a:avLst/>
          </a:prstGeom>
          <a:noFill/>
        </p:spPr>
        <p:txBody>
          <a:bodyPr wrap="square" rtlCol="0">
            <a:spAutoFit/>
          </a:bodyPr>
          <a:lstStyle/>
          <a:p>
            <a:r>
              <a:rPr lang="en-US" sz="1500" dirty="0"/>
              <a:t>Until OD 0.5-0.6</a:t>
            </a:r>
          </a:p>
        </p:txBody>
      </p:sp>
      <p:sp>
        <p:nvSpPr>
          <p:cNvPr id="79" name="TextBox 78">
            <a:extLst>
              <a:ext uri="{FF2B5EF4-FFF2-40B4-BE49-F238E27FC236}">
                <a16:creationId xmlns:a16="http://schemas.microsoft.com/office/drawing/2014/main" id="{1A1B53AE-6D70-4535-B01A-3ADA2E76AB3E}"/>
              </a:ext>
            </a:extLst>
          </p:cNvPr>
          <p:cNvSpPr txBox="1"/>
          <p:nvPr/>
        </p:nvSpPr>
        <p:spPr>
          <a:xfrm>
            <a:off x="5521570" y="6310512"/>
            <a:ext cx="2789203"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Inoculum Preparation</a:t>
            </a:r>
          </a:p>
        </p:txBody>
      </p:sp>
      <p:sp>
        <p:nvSpPr>
          <p:cNvPr id="80" name="Rectangle 79">
            <a:extLst>
              <a:ext uri="{FF2B5EF4-FFF2-40B4-BE49-F238E27FC236}">
                <a16:creationId xmlns:a16="http://schemas.microsoft.com/office/drawing/2014/main" id="{B2190772-C9BB-4A23-ADFC-53D2337BDCB0}"/>
              </a:ext>
            </a:extLst>
          </p:cNvPr>
          <p:cNvSpPr/>
          <p:nvPr/>
        </p:nvSpPr>
        <p:spPr>
          <a:xfrm>
            <a:off x="8498449" y="0"/>
            <a:ext cx="3739559" cy="6858000"/>
          </a:xfrm>
          <a:prstGeom prst="rect">
            <a:avLst/>
          </a:prstGeom>
          <a:solidFill>
            <a:srgbClr val="F5EB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82" name="Picture 81">
            <a:extLst>
              <a:ext uri="{FF2B5EF4-FFF2-40B4-BE49-F238E27FC236}">
                <a16:creationId xmlns:a16="http://schemas.microsoft.com/office/drawing/2014/main" id="{888AEF29-0A5D-4318-AE24-D0855BEF6EF6}"/>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5704" t="15716" r="15704"/>
          <a:stretch/>
        </p:blipFill>
        <p:spPr>
          <a:xfrm>
            <a:off x="8526085" y="426880"/>
            <a:ext cx="690114" cy="1029879"/>
          </a:xfrm>
          <a:prstGeom prst="rect">
            <a:avLst/>
          </a:prstGeom>
        </p:spPr>
      </p:pic>
      <p:pic>
        <p:nvPicPr>
          <p:cNvPr id="83" name="Picture 82">
            <a:extLst>
              <a:ext uri="{FF2B5EF4-FFF2-40B4-BE49-F238E27FC236}">
                <a16:creationId xmlns:a16="http://schemas.microsoft.com/office/drawing/2014/main" id="{611A3F3C-48BF-40D3-ACF7-E594245DAA6C}"/>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5704" t="15716" r="15704"/>
          <a:stretch/>
        </p:blipFill>
        <p:spPr>
          <a:xfrm>
            <a:off x="11248851" y="261438"/>
            <a:ext cx="690114" cy="1029879"/>
          </a:xfrm>
          <a:prstGeom prst="rect">
            <a:avLst/>
          </a:prstGeom>
        </p:spPr>
      </p:pic>
      <p:cxnSp>
        <p:nvCxnSpPr>
          <p:cNvPr id="1036" name="Straight Arrow Connector 1035">
            <a:extLst>
              <a:ext uri="{FF2B5EF4-FFF2-40B4-BE49-F238E27FC236}">
                <a16:creationId xmlns:a16="http://schemas.microsoft.com/office/drawing/2014/main" id="{F09B7EC7-6C42-428C-8686-FA4F4FC3FFD3}"/>
              </a:ext>
            </a:extLst>
          </p:cNvPr>
          <p:cNvCxnSpPr>
            <a:stCxn id="82" idx="3"/>
          </p:cNvCxnSpPr>
          <p:nvPr/>
        </p:nvCxnSpPr>
        <p:spPr>
          <a:xfrm flipV="1">
            <a:off x="9216199" y="924567"/>
            <a:ext cx="2054530" cy="172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C6BA2287-2078-4084-88AD-34D7169E5985}"/>
              </a:ext>
            </a:extLst>
          </p:cNvPr>
          <p:cNvSpPr txBox="1"/>
          <p:nvPr/>
        </p:nvSpPr>
        <p:spPr>
          <a:xfrm>
            <a:off x="9233856" y="999560"/>
            <a:ext cx="2187524" cy="1246495"/>
          </a:xfrm>
          <a:prstGeom prst="rect">
            <a:avLst/>
          </a:prstGeom>
          <a:noFill/>
        </p:spPr>
        <p:txBody>
          <a:bodyPr wrap="square" rtlCol="0">
            <a:spAutoFit/>
          </a:bodyPr>
          <a:lstStyle/>
          <a:p>
            <a:r>
              <a:rPr lang="en-US" sz="1500" dirty="0"/>
              <a:t>Total Volume = 40 mL</a:t>
            </a:r>
            <a:br>
              <a:rPr lang="en-US" sz="1500" dirty="0"/>
            </a:br>
            <a:r>
              <a:rPr lang="en-US" sz="1500" dirty="0"/>
              <a:t>in 250 mL conical flask</a:t>
            </a:r>
          </a:p>
          <a:p>
            <a:r>
              <a:rPr lang="en-US" sz="1500" dirty="0"/>
              <a:t>Incubate at 32</a:t>
            </a:r>
            <a:r>
              <a:rPr lang="en-US" sz="1500" baseline="30000" dirty="0"/>
              <a:t>o</a:t>
            </a:r>
            <a:r>
              <a:rPr lang="en-US" sz="1500" dirty="0"/>
              <a:t>C with</a:t>
            </a:r>
            <a:br>
              <a:rPr lang="en-US" sz="1500" dirty="0"/>
            </a:br>
            <a:r>
              <a:rPr lang="en-US" sz="1500" dirty="0"/>
              <a:t>220-250 rpm shaking</a:t>
            </a:r>
          </a:p>
          <a:p>
            <a:endParaRPr lang="en-US" sz="1500" dirty="0"/>
          </a:p>
        </p:txBody>
      </p:sp>
      <p:sp>
        <p:nvSpPr>
          <p:cNvPr id="87" name="TextBox 86">
            <a:extLst>
              <a:ext uri="{FF2B5EF4-FFF2-40B4-BE49-F238E27FC236}">
                <a16:creationId xmlns:a16="http://schemas.microsoft.com/office/drawing/2014/main" id="{AB998C8A-4671-4B49-B531-D747F3C642E6}"/>
              </a:ext>
            </a:extLst>
          </p:cNvPr>
          <p:cNvSpPr txBox="1"/>
          <p:nvPr/>
        </p:nvSpPr>
        <p:spPr>
          <a:xfrm>
            <a:off x="9254393" y="105420"/>
            <a:ext cx="2054234" cy="784830"/>
          </a:xfrm>
          <a:prstGeom prst="rect">
            <a:avLst/>
          </a:prstGeom>
          <a:noFill/>
        </p:spPr>
        <p:txBody>
          <a:bodyPr wrap="square" rtlCol="0">
            <a:spAutoFit/>
          </a:bodyPr>
          <a:lstStyle/>
          <a:p>
            <a:r>
              <a:rPr lang="en-US" sz="1500" dirty="0">
                <a:solidFill>
                  <a:schemeClr val="accent1"/>
                </a:solidFill>
              </a:rPr>
              <a:t>2mL inoculum</a:t>
            </a:r>
            <a:r>
              <a:rPr lang="en-US" sz="1500" dirty="0"/>
              <a:t>+ </a:t>
            </a:r>
            <a:r>
              <a:rPr lang="en-US" sz="1500" dirty="0">
                <a:solidFill>
                  <a:schemeClr val="accent2">
                    <a:lumMod val="75000"/>
                  </a:schemeClr>
                </a:solidFill>
              </a:rPr>
              <a:t>A mL YPD (w/Antibiotic)</a:t>
            </a:r>
            <a:r>
              <a:rPr lang="en-US" sz="1500" dirty="0"/>
              <a:t>+ </a:t>
            </a:r>
            <a:r>
              <a:rPr lang="en-US" sz="1500" dirty="0">
                <a:solidFill>
                  <a:srgbClr val="7030A0"/>
                </a:solidFill>
              </a:rPr>
              <a:t>Z mL leachate</a:t>
            </a:r>
          </a:p>
        </p:txBody>
      </p:sp>
      <p:cxnSp>
        <p:nvCxnSpPr>
          <p:cNvPr id="1038" name="Straight Arrow Connector 1037">
            <a:extLst>
              <a:ext uri="{FF2B5EF4-FFF2-40B4-BE49-F238E27FC236}">
                <a16:creationId xmlns:a16="http://schemas.microsoft.com/office/drawing/2014/main" id="{6FA0A633-6A4A-43D9-A48B-EF5914DFB4A3}"/>
              </a:ext>
            </a:extLst>
          </p:cNvPr>
          <p:cNvCxnSpPr>
            <a:cxnSpLocks/>
            <a:stCxn id="83" idx="2"/>
          </p:cNvCxnSpPr>
          <p:nvPr/>
        </p:nvCxnSpPr>
        <p:spPr>
          <a:xfrm>
            <a:off x="11593908" y="1291317"/>
            <a:ext cx="0" cy="17041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40" name="Picture 1039">
            <a:extLst>
              <a:ext uri="{FF2B5EF4-FFF2-40B4-BE49-F238E27FC236}">
                <a16:creationId xmlns:a16="http://schemas.microsoft.com/office/drawing/2014/main" id="{BDA32683-21F7-4B30-8349-B4703B389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0206" y="2995477"/>
            <a:ext cx="1561794" cy="1029879"/>
          </a:xfrm>
          <a:prstGeom prst="rect">
            <a:avLst/>
          </a:prstGeom>
        </p:spPr>
      </p:pic>
      <p:sp>
        <p:nvSpPr>
          <p:cNvPr id="92" name="TextBox 91">
            <a:extLst>
              <a:ext uri="{FF2B5EF4-FFF2-40B4-BE49-F238E27FC236}">
                <a16:creationId xmlns:a16="http://schemas.microsoft.com/office/drawing/2014/main" id="{55E94C23-CBCC-4C04-8033-E4DD88658347}"/>
              </a:ext>
            </a:extLst>
          </p:cNvPr>
          <p:cNvSpPr txBox="1"/>
          <p:nvPr/>
        </p:nvSpPr>
        <p:spPr>
          <a:xfrm>
            <a:off x="9394158" y="2208760"/>
            <a:ext cx="2187524" cy="584775"/>
          </a:xfrm>
          <a:prstGeom prst="rect">
            <a:avLst/>
          </a:prstGeom>
          <a:noFill/>
        </p:spPr>
        <p:txBody>
          <a:bodyPr wrap="square" rtlCol="0">
            <a:spAutoFit/>
          </a:bodyPr>
          <a:lstStyle/>
          <a:p>
            <a:r>
              <a:rPr lang="en-US" sz="1600" dirty="0"/>
              <a:t>Sample at 1 </a:t>
            </a:r>
            <a:r>
              <a:rPr lang="en-US" sz="1600" dirty="0" err="1"/>
              <a:t>hr</a:t>
            </a:r>
            <a:r>
              <a:rPr lang="en-US" sz="1600" dirty="0"/>
              <a:t> interval for OD, total 9 hours</a:t>
            </a:r>
          </a:p>
        </p:txBody>
      </p:sp>
      <p:pic>
        <p:nvPicPr>
          <p:cNvPr id="93" name="Picture 92">
            <a:extLst>
              <a:ext uri="{FF2B5EF4-FFF2-40B4-BE49-F238E27FC236}">
                <a16:creationId xmlns:a16="http://schemas.microsoft.com/office/drawing/2014/main" id="{32478936-8D89-45D9-A464-1145A5DF3600}"/>
              </a:ext>
            </a:extLst>
          </p:cNvPr>
          <p:cNvPicPr/>
          <p:nvPr/>
        </p:nvPicPr>
        <p:blipFill rotWithShape="1">
          <a:blip r:embed="rId5"/>
          <a:srcRect/>
          <a:stretch/>
        </p:blipFill>
        <p:spPr bwMode="auto">
          <a:xfrm>
            <a:off x="9805651" y="4409731"/>
            <a:ext cx="1989120" cy="2218390"/>
          </a:xfrm>
          <a:prstGeom prst="rect">
            <a:avLst/>
          </a:prstGeom>
          <a:ln>
            <a:noFill/>
          </a:ln>
          <a:extLst>
            <a:ext uri="{53640926-AAD7-44D8-BBD7-CCE9431645EC}">
              <a14:shadowObscured xmlns:a14="http://schemas.microsoft.com/office/drawing/2010/main"/>
            </a:ext>
          </a:extLst>
        </p:spPr>
      </p:pic>
      <p:cxnSp>
        <p:nvCxnSpPr>
          <p:cNvPr id="1042" name="Straight Arrow Connector 1041">
            <a:extLst>
              <a:ext uri="{FF2B5EF4-FFF2-40B4-BE49-F238E27FC236}">
                <a16:creationId xmlns:a16="http://schemas.microsoft.com/office/drawing/2014/main" id="{E6354D7D-CBC4-4002-9F2D-C79501280C5E}"/>
              </a:ext>
            </a:extLst>
          </p:cNvPr>
          <p:cNvCxnSpPr>
            <a:stCxn id="72" idx="3"/>
          </p:cNvCxnSpPr>
          <p:nvPr/>
        </p:nvCxnSpPr>
        <p:spPr>
          <a:xfrm flipV="1">
            <a:off x="8130394" y="5660855"/>
            <a:ext cx="1388846" cy="1"/>
          </a:xfrm>
          <a:prstGeom prst="straightConnector1">
            <a:avLst/>
          </a:prstGeom>
          <a:ln w="28575">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
        <p:nvSpPr>
          <p:cNvPr id="96" name="TextBox 95">
            <a:extLst>
              <a:ext uri="{FF2B5EF4-FFF2-40B4-BE49-F238E27FC236}">
                <a16:creationId xmlns:a16="http://schemas.microsoft.com/office/drawing/2014/main" id="{ECFE5086-6E21-420A-95AA-2F324DE348E7}"/>
              </a:ext>
            </a:extLst>
          </p:cNvPr>
          <p:cNvSpPr txBox="1"/>
          <p:nvPr/>
        </p:nvSpPr>
        <p:spPr>
          <a:xfrm>
            <a:off x="8473996" y="5005897"/>
            <a:ext cx="1218821" cy="646331"/>
          </a:xfrm>
          <a:prstGeom prst="rect">
            <a:avLst/>
          </a:prstGeom>
          <a:noFill/>
        </p:spPr>
        <p:txBody>
          <a:bodyPr wrap="square" rtlCol="0">
            <a:spAutoFit/>
          </a:bodyPr>
          <a:lstStyle/>
          <a:p>
            <a:r>
              <a:rPr lang="en-US" dirty="0"/>
              <a:t>Plate by Streaking</a:t>
            </a:r>
          </a:p>
        </p:txBody>
      </p:sp>
      <p:pic>
        <p:nvPicPr>
          <p:cNvPr id="103" name="Picture 102">
            <a:extLst>
              <a:ext uri="{FF2B5EF4-FFF2-40B4-BE49-F238E27FC236}">
                <a16:creationId xmlns:a16="http://schemas.microsoft.com/office/drawing/2014/main" id="{E83D7D29-451B-41F1-B557-BCFB58C9F236}"/>
              </a:ext>
            </a:extLst>
          </p:cNvPr>
          <p:cNvPicPr/>
          <p:nvPr/>
        </p:nvPicPr>
        <p:blipFill>
          <a:blip r:embed="rId6"/>
          <a:stretch>
            <a:fillRect/>
          </a:stretch>
        </p:blipFill>
        <p:spPr>
          <a:xfrm>
            <a:off x="1080" y="2995476"/>
            <a:ext cx="5351605" cy="3710115"/>
          </a:xfrm>
          <a:prstGeom prst="rect">
            <a:avLst/>
          </a:prstGeom>
        </p:spPr>
      </p:pic>
      <p:sp>
        <p:nvSpPr>
          <p:cNvPr id="51" name="Slide Number Placeholder 50">
            <a:extLst>
              <a:ext uri="{FF2B5EF4-FFF2-40B4-BE49-F238E27FC236}">
                <a16:creationId xmlns:a16="http://schemas.microsoft.com/office/drawing/2014/main" id="{0105E58E-869D-4250-8F15-4AE6E5E34D69}"/>
              </a:ext>
            </a:extLst>
          </p:cNvPr>
          <p:cNvSpPr>
            <a:spLocks noGrp="1"/>
          </p:cNvSpPr>
          <p:nvPr>
            <p:ph type="sldNum" sz="quarter" idx="12"/>
          </p:nvPr>
        </p:nvSpPr>
        <p:spPr>
          <a:xfrm>
            <a:off x="9448800" y="6492487"/>
            <a:ext cx="2743200" cy="365125"/>
          </a:xfrm>
        </p:spPr>
        <p:txBody>
          <a:bodyPr/>
          <a:lstStyle/>
          <a:p>
            <a:fld id="{76E92D81-2366-4C30-8B2B-721EA5F94BFA}" type="slidenum">
              <a:rPr lang="en-US" smtClean="0"/>
              <a:t>13</a:t>
            </a:fld>
            <a:endParaRPr lang="en-US" dirty="0"/>
          </a:p>
        </p:txBody>
      </p:sp>
    </p:spTree>
    <p:extLst>
      <p:ext uri="{BB962C8B-B14F-4D97-AF65-F5344CB8AC3E}">
        <p14:creationId xmlns:p14="http://schemas.microsoft.com/office/powerpoint/2010/main" val="1145585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B257D7E-A363-4C85-8C13-CE4A66AFF167}"/>
              </a:ext>
            </a:extLst>
          </p:cNvPr>
          <p:cNvGraphicFramePr/>
          <p:nvPr>
            <p:extLst>
              <p:ext uri="{D42A27DB-BD31-4B8C-83A1-F6EECF244321}">
                <p14:modId xmlns:p14="http://schemas.microsoft.com/office/powerpoint/2010/main" val="1184018251"/>
              </p:ext>
            </p:extLst>
          </p:nvPr>
        </p:nvGraphicFramePr>
        <p:xfrm>
          <a:off x="298354" y="769186"/>
          <a:ext cx="5943600" cy="38416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44C5A394-B23A-4312-B316-17A27082D49C}"/>
              </a:ext>
            </a:extLst>
          </p:cNvPr>
          <p:cNvGraphicFramePr/>
          <p:nvPr>
            <p:extLst>
              <p:ext uri="{D42A27DB-BD31-4B8C-83A1-F6EECF244321}">
                <p14:modId xmlns:p14="http://schemas.microsoft.com/office/powerpoint/2010/main" val="1259576834"/>
              </p:ext>
            </p:extLst>
          </p:nvPr>
        </p:nvGraphicFramePr>
        <p:xfrm>
          <a:off x="6096000" y="969302"/>
          <a:ext cx="5943600" cy="3641516"/>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a:extLst>
              <a:ext uri="{FF2B5EF4-FFF2-40B4-BE49-F238E27FC236}">
                <a16:creationId xmlns:a16="http://schemas.microsoft.com/office/drawing/2014/main" id="{D64CD72A-EFB7-4A52-9F99-322EB8BA7711}"/>
              </a:ext>
            </a:extLst>
          </p:cNvPr>
          <p:cNvCxnSpPr>
            <a:cxnSpLocks/>
          </p:cNvCxnSpPr>
          <p:nvPr/>
        </p:nvCxnSpPr>
        <p:spPr>
          <a:xfrm flipV="1">
            <a:off x="6724650" y="4610815"/>
            <a:ext cx="520700" cy="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0EDA9CC-9CA5-4443-9D88-8D50876A735E}"/>
              </a:ext>
            </a:extLst>
          </p:cNvPr>
          <p:cNvCxnSpPr>
            <a:cxnSpLocks/>
          </p:cNvCxnSpPr>
          <p:nvPr/>
        </p:nvCxnSpPr>
        <p:spPr>
          <a:xfrm>
            <a:off x="7245350" y="4610815"/>
            <a:ext cx="1144270"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9A6AEC2-0CA5-459C-9BE1-2C1FA0AD03E1}"/>
              </a:ext>
            </a:extLst>
          </p:cNvPr>
          <p:cNvCxnSpPr>
            <a:cxnSpLocks/>
          </p:cNvCxnSpPr>
          <p:nvPr/>
        </p:nvCxnSpPr>
        <p:spPr>
          <a:xfrm>
            <a:off x="8389620" y="4610815"/>
            <a:ext cx="3307799" cy="3"/>
          </a:xfrm>
          <a:prstGeom prst="straightConnector1">
            <a:avLst/>
          </a:prstGeom>
          <a:ln w="28575">
            <a:solidFill>
              <a:srgbClr val="02842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Callout: Line 12">
            <a:extLst>
              <a:ext uri="{FF2B5EF4-FFF2-40B4-BE49-F238E27FC236}">
                <a16:creationId xmlns:a16="http://schemas.microsoft.com/office/drawing/2014/main" id="{A39A748A-49CF-4C52-ABA5-32DE509AD179}"/>
              </a:ext>
            </a:extLst>
          </p:cNvPr>
          <p:cNvSpPr/>
          <p:nvPr/>
        </p:nvSpPr>
        <p:spPr>
          <a:xfrm>
            <a:off x="9362537" y="4786842"/>
            <a:ext cx="1508664" cy="672854"/>
          </a:xfrm>
          <a:prstGeom prst="borderCallout1">
            <a:avLst>
              <a:gd name="adj1" fmla="val 50838"/>
              <a:gd name="adj2" fmla="val -235"/>
              <a:gd name="adj3" fmla="val -27174"/>
              <a:gd name="adj4" fmla="val -11543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Exponential Phase</a:t>
            </a:r>
            <a:endParaRPr lang="en-US" dirty="0"/>
          </a:p>
        </p:txBody>
      </p:sp>
      <p:sp>
        <p:nvSpPr>
          <p:cNvPr id="14" name="TextBox 13">
            <a:extLst>
              <a:ext uri="{FF2B5EF4-FFF2-40B4-BE49-F238E27FC236}">
                <a16:creationId xmlns:a16="http://schemas.microsoft.com/office/drawing/2014/main" id="{E6AEFCD1-91F8-4596-9E1C-941E87787B82}"/>
              </a:ext>
            </a:extLst>
          </p:cNvPr>
          <p:cNvSpPr txBox="1"/>
          <p:nvPr/>
        </p:nvSpPr>
        <p:spPr>
          <a:xfrm>
            <a:off x="858087" y="5458251"/>
            <a:ext cx="3548333" cy="461665"/>
          </a:xfrm>
          <a:prstGeom prst="rect">
            <a:avLst/>
          </a:prstGeom>
          <a:noFill/>
        </p:spPr>
        <p:txBody>
          <a:bodyPr wrap="square" rtlCol="0">
            <a:spAutoFit/>
          </a:bodyPr>
          <a:lstStyle/>
          <a:p>
            <a:r>
              <a:rPr lang="en-US" sz="2400" dirty="0">
                <a:solidFill>
                  <a:srgbClr val="C00000"/>
                </a:solidFill>
              </a:rPr>
              <a:t>OD = </a:t>
            </a:r>
            <a:r>
              <a:rPr lang="en-US" sz="2400" dirty="0" err="1">
                <a:solidFill>
                  <a:srgbClr val="C00000"/>
                </a:solidFill>
              </a:rPr>
              <a:t>OD</a:t>
            </a:r>
            <a:r>
              <a:rPr lang="en-US" sz="2400" baseline="-25000" dirty="0" err="1">
                <a:solidFill>
                  <a:srgbClr val="C00000"/>
                </a:solidFill>
              </a:rPr>
              <a:t>i</a:t>
            </a:r>
            <a:r>
              <a:rPr lang="en-US" sz="2400" dirty="0">
                <a:solidFill>
                  <a:srgbClr val="C00000"/>
                </a:solidFill>
              </a:rPr>
              <a:t> </a:t>
            </a:r>
            <a:r>
              <a:rPr lang="en-US" sz="2400" dirty="0" err="1">
                <a:solidFill>
                  <a:srgbClr val="C00000"/>
                </a:solidFill>
              </a:rPr>
              <a:t>exp</a:t>
            </a:r>
            <a:r>
              <a:rPr lang="en-US" sz="2400" baseline="30000" dirty="0" err="1">
                <a:solidFill>
                  <a:srgbClr val="C00000"/>
                </a:solidFill>
              </a:rPr>
              <a:t>SGR</a:t>
            </a:r>
            <a:r>
              <a:rPr lang="en-US" sz="2400" baseline="30000" dirty="0">
                <a:solidFill>
                  <a:srgbClr val="C00000"/>
                </a:solidFill>
              </a:rPr>
              <a:t> x t</a:t>
            </a:r>
            <a:endParaRPr lang="en-US" sz="2400" dirty="0">
              <a:solidFill>
                <a:srgbClr val="C00000"/>
              </a:solidFill>
            </a:endParaRPr>
          </a:p>
        </p:txBody>
      </p:sp>
      <p:sp>
        <p:nvSpPr>
          <p:cNvPr id="15" name="TextBox 14">
            <a:extLst>
              <a:ext uri="{FF2B5EF4-FFF2-40B4-BE49-F238E27FC236}">
                <a16:creationId xmlns:a16="http://schemas.microsoft.com/office/drawing/2014/main" id="{05B2B263-683C-49CD-B96D-3D30628E68B6}"/>
              </a:ext>
            </a:extLst>
          </p:cNvPr>
          <p:cNvSpPr txBox="1"/>
          <p:nvPr/>
        </p:nvSpPr>
        <p:spPr>
          <a:xfrm>
            <a:off x="858087" y="6039455"/>
            <a:ext cx="3996906" cy="461665"/>
          </a:xfrm>
          <a:prstGeom prst="rect">
            <a:avLst/>
          </a:prstGeom>
          <a:noFill/>
        </p:spPr>
        <p:txBody>
          <a:bodyPr wrap="square" rtlCol="0">
            <a:spAutoFit/>
          </a:bodyPr>
          <a:lstStyle/>
          <a:p>
            <a:r>
              <a:rPr lang="en-US" sz="2400" dirty="0">
                <a:solidFill>
                  <a:srgbClr val="C00000"/>
                </a:solidFill>
              </a:rPr>
              <a:t>SGR= Specific Growth Rate</a:t>
            </a:r>
          </a:p>
        </p:txBody>
      </p:sp>
      <p:sp>
        <p:nvSpPr>
          <p:cNvPr id="16" name="TextBox 15">
            <a:extLst>
              <a:ext uri="{FF2B5EF4-FFF2-40B4-BE49-F238E27FC236}">
                <a16:creationId xmlns:a16="http://schemas.microsoft.com/office/drawing/2014/main" id="{24DF2FE2-2E46-452A-A102-AF69B3D84C64}"/>
              </a:ext>
            </a:extLst>
          </p:cNvPr>
          <p:cNvSpPr txBox="1"/>
          <p:nvPr/>
        </p:nvSpPr>
        <p:spPr>
          <a:xfrm>
            <a:off x="6571890" y="5836944"/>
            <a:ext cx="5333239" cy="707886"/>
          </a:xfrm>
          <a:prstGeom prst="rect">
            <a:avLst/>
          </a:prstGeom>
          <a:noFill/>
        </p:spPr>
        <p:txBody>
          <a:bodyPr wrap="square" rtlCol="0">
            <a:spAutoFit/>
          </a:bodyPr>
          <a:lstStyle/>
          <a:p>
            <a:r>
              <a:rPr lang="en-US" sz="2000" dirty="0"/>
              <a:t>Specific Growth Rate is the slope of Ln OD vs time plot</a:t>
            </a:r>
          </a:p>
        </p:txBody>
      </p:sp>
      <p:sp>
        <p:nvSpPr>
          <p:cNvPr id="18" name="Rectangle 17">
            <a:extLst>
              <a:ext uri="{FF2B5EF4-FFF2-40B4-BE49-F238E27FC236}">
                <a16:creationId xmlns:a16="http://schemas.microsoft.com/office/drawing/2014/main" id="{F8DFE7A3-DB92-46FB-8A9F-495617997E71}"/>
              </a:ext>
            </a:extLst>
          </p:cNvPr>
          <p:cNvSpPr/>
          <p:nvPr/>
        </p:nvSpPr>
        <p:spPr>
          <a:xfrm>
            <a:off x="858087" y="4907825"/>
            <a:ext cx="4425113" cy="430887"/>
          </a:xfrm>
          <a:prstGeom prst="rect">
            <a:avLst/>
          </a:prstGeom>
        </p:spPr>
        <p:txBody>
          <a:bodyPr wrap="square">
            <a:spAutoFit/>
          </a:bodyPr>
          <a:lstStyle/>
          <a:p>
            <a:r>
              <a:rPr lang="en-US" sz="2200" dirty="0">
                <a:solidFill>
                  <a:srgbClr val="C00000"/>
                </a:solidFill>
              </a:rPr>
              <a:t>Doubling time = Ln (2) / SGR</a:t>
            </a:r>
          </a:p>
        </p:txBody>
      </p:sp>
      <p:sp>
        <p:nvSpPr>
          <p:cNvPr id="29" name="Title 1">
            <a:extLst>
              <a:ext uri="{FF2B5EF4-FFF2-40B4-BE49-F238E27FC236}">
                <a16:creationId xmlns:a16="http://schemas.microsoft.com/office/drawing/2014/main" id="{4BD06110-8D22-4ECD-B342-8D47F80247AC}"/>
              </a:ext>
            </a:extLst>
          </p:cNvPr>
          <p:cNvSpPr txBox="1">
            <a:spLocks/>
          </p:cNvSpPr>
          <p:nvPr/>
        </p:nvSpPr>
        <p:spPr>
          <a:xfrm>
            <a:off x="444930" y="397565"/>
            <a:ext cx="10515600" cy="10419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Kinetic Study Results</a:t>
            </a:r>
          </a:p>
        </p:txBody>
      </p:sp>
      <p:sp>
        <p:nvSpPr>
          <p:cNvPr id="30" name="Slide Number Placeholder 29">
            <a:extLst>
              <a:ext uri="{FF2B5EF4-FFF2-40B4-BE49-F238E27FC236}">
                <a16:creationId xmlns:a16="http://schemas.microsoft.com/office/drawing/2014/main" id="{1F81BA38-DA15-40C0-A920-383708206380}"/>
              </a:ext>
            </a:extLst>
          </p:cNvPr>
          <p:cNvSpPr>
            <a:spLocks noGrp="1"/>
          </p:cNvSpPr>
          <p:nvPr>
            <p:ph type="sldNum" sz="quarter" idx="12"/>
          </p:nvPr>
        </p:nvSpPr>
        <p:spPr/>
        <p:txBody>
          <a:bodyPr/>
          <a:lstStyle/>
          <a:p>
            <a:fld id="{76E92D81-2366-4C30-8B2B-721EA5F94BFA}" type="slidenum">
              <a:rPr lang="en-US" smtClean="0"/>
              <a:t>14</a:t>
            </a:fld>
            <a:endParaRPr lang="en-US"/>
          </a:p>
        </p:txBody>
      </p:sp>
    </p:spTree>
    <p:extLst>
      <p:ext uri="{BB962C8B-B14F-4D97-AF65-F5344CB8AC3E}">
        <p14:creationId xmlns:p14="http://schemas.microsoft.com/office/powerpoint/2010/main" val="968471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3D8FF5-DE0F-488D-9E9B-7ABB69F83087}"/>
              </a:ext>
            </a:extLst>
          </p:cNvPr>
          <p:cNvPicPr>
            <a:picLocks noChangeAspect="1"/>
          </p:cNvPicPr>
          <p:nvPr/>
        </p:nvPicPr>
        <p:blipFill rotWithShape="1">
          <a:blip r:embed="rId2"/>
          <a:srcRect l="1667"/>
          <a:stretch/>
        </p:blipFill>
        <p:spPr>
          <a:xfrm>
            <a:off x="575454" y="1110129"/>
            <a:ext cx="6790721" cy="2517794"/>
          </a:xfrm>
          <a:prstGeom prst="rect">
            <a:avLst/>
          </a:prstGeom>
        </p:spPr>
      </p:pic>
      <p:pic>
        <p:nvPicPr>
          <p:cNvPr id="3" name="Picture 2">
            <a:extLst>
              <a:ext uri="{FF2B5EF4-FFF2-40B4-BE49-F238E27FC236}">
                <a16:creationId xmlns:a16="http://schemas.microsoft.com/office/drawing/2014/main" id="{09781EC0-523C-41E6-A2A8-DE0B74F2F053}"/>
              </a:ext>
            </a:extLst>
          </p:cNvPr>
          <p:cNvPicPr>
            <a:picLocks noChangeAspect="1"/>
          </p:cNvPicPr>
          <p:nvPr/>
        </p:nvPicPr>
        <p:blipFill rotWithShape="1">
          <a:blip r:embed="rId3"/>
          <a:srcRect l="1272"/>
          <a:stretch/>
        </p:blipFill>
        <p:spPr>
          <a:xfrm>
            <a:off x="575454" y="3697336"/>
            <a:ext cx="6284714" cy="2853506"/>
          </a:xfrm>
          <a:prstGeom prst="rect">
            <a:avLst/>
          </a:prstGeom>
        </p:spPr>
      </p:pic>
      <p:sp>
        <p:nvSpPr>
          <p:cNvPr id="5" name="TextBox 4">
            <a:extLst>
              <a:ext uri="{FF2B5EF4-FFF2-40B4-BE49-F238E27FC236}">
                <a16:creationId xmlns:a16="http://schemas.microsoft.com/office/drawing/2014/main" id="{82885B23-F511-4BD0-964E-1FBD21153317}"/>
              </a:ext>
            </a:extLst>
          </p:cNvPr>
          <p:cNvSpPr txBox="1"/>
          <p:nvPr/>
        </p:nvSpPr>
        <p:spPr>
          <a:xfrm>
            <a:off x="7706265" y="1259456"/>
            <a:ext cx="4031410" cy="4801314"/>
          </a:xfrm>
          <a:prstGeom prst="rect">
            <a:avLst/>
          </a:prstGeom>
          <a:noFill/>
        </p:spPr>
        <p:txBody>
          <a:bodyPr wrap="square" rtlCol="0">
            <a:spAutoFit/>
          </a:bodyPr>
          <a:lstStyle/>
          <a:p>
            <a:r>
              <a:rPr lang="en-US" dirty="0">
                <a:solidFill>
                  <a:srgbClr val="C00000"/>
                </a:solidFill>
              </a:rPr>
              <a:t>No Sensitivity towards Macroscopic Parameter of SGR!!</a:t>
            </a:r>
          </a:p>
          <a:p>
            <a:endParaRPr lang="en-US" dirty="0"/>
          </a:p>
          <a:p>
            <a:endParaRPr lang="en-US" dirty="0"/>
          </a:p>
          <a:p>
            <a:endParaRPr lang="en-US" dirty="0"/>
          </a:p>
          <a:p>
            <a:r>
              <a:rPr lang="en-US" dirty="0"/>
              <a:t>* DF 40-400000 done using ATCC yeast strains (S288C) revived from frozen state.</a:t>
            </a:r>
            <a:br>
              <a:rPr lang="en-US" dirty="0"/>
            </a:br>
            <a:br>
              <a:rPr lang="en-US" dirty="0"/>
            </a:br>
            <a:br>
              <a:rPr lang="en-US" dirty="0"/>
            </a:br>
            <a:r>
              <a:rPr lang="en-US" dirty="0"/>
              <a:t>*DF 2 and DF 4 studies were done on separate day on commercial baker yeast strain (proprietary strains).</a:t>
            </a:r>
            <a:br>
              <a:rPr lang="en-US" dirty="0"/>
            </a:br>
            <a:br>
              <a:rPr lang="en-US" dirty="0"/>
            </a:br>
            <a:r>
              <a:rPr lang="en-US" dirty="0"/>
              <a:t>*Only compare Experimental with the corresponding control.</a:t>
            </a:r>
            <a:br>
              <a:rPr lang="en-US" dirty="0"/>
            </a:br>
            <a:br>
              <a:rPr lang="en-US" dirty="0"/>
            </a:br>
            <a:endParaRPr lang="en-US" dirty="0"/>
          </a:p>
        </p:txBody>
      </p:sp>
      <p:sp>
        <p:nvSpPr>
          <p:cNvPr id="7" name="Title 1">
            <a:extLst>
              <a:ext uri="{FF2B5EF4-FFF2-40B4-BE49-F238E27FC236}">
                <a16:creationId xmlns:a16="http://schemas.microsoft.com/office/drawing/2014/main" id="{2AF59C10-7058-4E4A-BCC6-0D7AA0696E57}"/>
              </a:ext>
            </a:extLst>
          </p:cNvPr>
          <p:cNvSpPr txBox="1">
            <a:spLocks/>
          </p:cNvSpPr>
          <p:nvPr/>
        </p:nvSpPr>
        <p:spPr>
          <a:xfrm>
            <a:off x="444930" y="397565"/>
            <a:ext cx="10515600" cy="10419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Kinetic Study Results</a:t>
            </a:r>
          </a:p>
        </p:txBody>
      </p:sp>
      <p:sp>
        <p:nvSpPr>
          <p:cNvPr id="8" name="Slide Number Placeholder 7">
            <a:extLst>
              <a:ext uri="{FF2B5EF4-FFF2-40B4-BE49-F238E27FC236}">
                <a16:creationId xmlns:a16="http://schemas.microsoft.com/office/drawing/2014/main" id="{385AD70E-ABB0-413E-A681-2443E71735B9}"/>
              </a:ext>
            </a:extLst>
          </p:cNvPr>
          <p:cNvSpPr>
            <a:spLocks noGrp="1"/>
          </p:cNvSpPr>
          <p:nvPr>
            <p:ph type="sldNum" sz="quarter" idx="12"/>
          </p:nvPr>
        </p:nvSpPr>
        <p:spPr/>
        <p:txBody>
          <a:bodyPr/>
          <a:lstStyle/>
          <a:p>
            <a:fld id="{76E92D81-2366-4C30-8B2B-721EA5F94BFA}" type="slidenum">
              <a:rPr lang="en-US" smtClean="0"/>
              <a:t>15</a:t>
            </a:fld>
            <a:endParaRPr lang="en-US"/>
          </a:p>
        </p:txBody>
      </p:sp>
    </p:spTree>
    <p:extLst>
      <p:ext uri="{BB962C8B-B14F-4D97-AF65-F5344CB8AC3E}">
        <p14:creationId xmlns:p14="http://schemas.microsoft.com/office/powerpoint/2010/main" val="98435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C803F9-82F6-462F-9063-305A0B472EDB}"/>
              </a:ext>
            </a:extLst>
          </p:cNvPr>
          <p:cNvSpPr txBox="1"/>
          <p:nvPr/>
        </p:nvSpPr>
        <p:spPr>
          <a:xfrm>
            <a:off x="232755" y="353878"/>
            <a:ext cx="11821222" cy="830997"/>
          </a:xfrm>
          <a:prstGeom prst="rect">
            <a:avLst/>
          </a:prstGeom>
          <a:noFill/>
        </p:spPr>
        <p:txBody>
          <a:bodyPr wrap="square" rtlCol="0">
            <a:spAutoFit/>
          </a:bodyPr>
          <a:lstStyle/>
          <a:p>
            <a:r>
              <a:rPr lang="en-US" sz="2400" dirty="0">
                <a:solidFill>
                  <a:schemeClr val="accent5">
                    <a:lumMod val="75000"/>
                  </a:schemeClr>
                </a:solidFill>
              </a:rPr>
              <a:t>However, Yeast based assays are almost always used for </a:t>
            </a:r>
            <a:r>
              <a:rPr lang="en-US" sz="2400" b="1" dirty="0">
                <a:solidFill>
                  <a:schemeClr val="accent5">
                    <a:lumMod val="75000"/>
                  </a:schemeClr>
                </a:solidFill>
              </a:rPr>
              <a:t>Microscopic/Molecular scale tests- like genotoxicity Tests</a:t>
            </a:r>
          </a:p>
        </p:txBody>
      </p:sp>
      <p:pic>
        <p:nvPicPr>
          <p:cNvPr id="4" name="Picture 3">
            <a:extLst>
              <a:ext uri="{FF2B5EF4-FFF2-40B4-BE49-F238E27FC236}">
                <a16:creationId xmlns:a16="http://schemas.microsoft.com/office/drawing/2014/main" id="{3A12D523-7A94-4B14-82DD-F74CE41600A9}"/>
              </a:ext>
            </a:extLst>
          </p:cNvPr>
          <p:cNvPicPr>
            <a:picLocks noChangeAspect="1"/>
          </p:cNvPicPr>
          <p:nvPr/>
        </p:nvPicPr>
        <p:blipFill rotWithShape="1">
          <a:blip r:embed="rId2"/>
          <a:srcRect l="23743" t="2254" b="5306"/>
          <a:stretch/>
        </p:blipFill>
        <p:spPr>
          <a:xfrm>
            <a:off x="232755" y="1786681"/>
            <a:ext cx="6527805" cy="910275"/>
          </a:xfrm>
          <a:prstGeom prst="rect">
            <a:avLst/>
          </a:prstGeom>
        </p:spPr>
      </p:pic>
      <p:sp>
        <p:nvSpPr>
          <p:cNvPr id="5" name="TextBox 4">
            <a:extLst>
              <a:ext uri="{FF2B5EF4-FFF2-40B4-BE49-F238E27FC236}">
                <a16:creationId xmlns:a16="http://schemas.microsoft.com/office/drawing/2014/main" id="{D4D31F02-690B-4E54-A2E6-18644C0D1B5A}"/>
              </a:ext>
            </a:extLst>
          </p:cNvPr>
          <p:cNvSpPr txBox="1"/>
          <p:nvPr/>
        </p:nvSpPr>
        <p:spPr>
          <a:xfrm>
            <a:off x="6165510" y="1273770"/>
            <a:ext cx="2148432" cy="584775"/>
          </a:xfrm>
          <a:prstGeom prst="rect">
            <a:avLst/>
          </a:prstGeom>
          <a:noFill/>
        </p:spPr>
        <p:txBody>
          <a:bodyPr wrap="square" rtlCol="0">
            <a:spAutoFit/>
          </a:bodyPr>
          <a:lstStyle/>
          <a:p>
            <a:r>
              <a:rPr lang="en-US" sz="1600" dirty="0">
                <a:solidFill>
                  <a:srgbClr val="C00000"/>
                </a:solidFill>
              </a:rPr>
              <a:t>A reporter gene RNR3-lacZ</a:t>
            </a:r>
          </a:p>
        </p:txBody>
      </p:sp>
      <p:cxnSp>
        <p:nvCxnSpPr>
          <p:cNvPr id="7" name="Straight Arrow Connector 6">
            <a:extLst>
              <a:ext uri="{FF2B5EF4-FFF2-40B4-BE49-F238E27FC236}">
                <a16:creationId xmlns:a16="http://schemas.microsoft.com/office/drawing/2014/main" id="{45F42BF3-16FF-46C3-A374-871971AECD06}"/>
              </a:ext>
            </a:extLst>
          </p:cNvPr>
          <p:cNvCxnSpPr>
            <a:cxnSpLocks/>
            <a:endCxn id="10" idx="0"/>
          </p:cNvCxnSpPr>
          <p:nvPr/>
        </p:nvCxnSpPr>
        <p:spPr>
          <a:xfrm flipH="1">
            <a:off x="2544909" y="2698462"/>
            <a:ext cx="138902" cy="457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E839B0-5428-4EF0-BF6B-72C211B9A2BA}"/>
              </a:ext>
            </a:extLst>
          </p:cNvPr>
          <p:cNvSpPr txBox="1"/>
          <p:nvPr/>
        </p:nvSpPr>
        <p:spPr>
          <a:xfrm>
            <a:off x="3797203" y="2594063"/>
            <a:ext cx="2720196" cy="584775"/>
          </a:xfrm>
          <a:prstGeom prst="rect">
            <a:avLst/>
          </a:prstGeom>
          <a:noFill/>
        </p:spPr>
        <p:txBody>
          <a:bodyPr wrap="square" rtlCol="0">
            <a:spAutoFit/>
          </a:bodyPr>
          <a:lstStyle/>
          <a:p>
            <a:r>
              <a:rPr lang="en-US" sz="1600" dirty="0"/>
              <a:t>Transcription &amp; Translation</a:t>
            </a:r>
          </a:p>
        </p:txBody>
      </p:sp>
      <p:pic>
        <p:nvPicPr>
          <p:cNvPr id="10" name="Picture 9">
            <a:extLst>
              <a:ext uri="{FF2B5EF4-FFF2-40B4-BE49-F238E27FC236}">
                <a16:creationId xmlns:a16="http://schemas.microsoft.com/office/drawing/2014/main" id="{2E36331E-9927-439A-8CDA-561D0D55CFC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l="1956" t="923" r="1201" b="8763"/>
          <a:stretch/>
        </p:blipFill>
        <p:spPr>
          <a:xfrm>
            <a:off x="654667" y="3156108"/>
            <a:ext cx="3780484" cy="2885600"/>
          </a:xfrm>
          <a:prstGeom prst="rect">
            <a:avLst/>
          </a:prstGeom>
        </p:spPr>
      </p:pic>
      <p:sp>
        <p:nvSpPr>
          <p:cNvPr id="11" name="TextBox 10">
            <a:extLst>
              <a:ext uri="{FF2B5EF4-FFF2-40B4-BE49-F238E27FC236}">
                <a16:creationId xmlns:a16="http://schemas.microsoft.com/office/drawing/2014/main" id="{596E765A-598B-4794-9212-49EB960B5082}"/>
              </a:ext>
            </a:extLst>
          </p:cNvPr>
          <p:cNvSpPr txBox="1"/>
          <p:nvPr/>
        </p:nvSpPr>
        <p:spPr>
          <a:xfrm>
            <a:off x="4473101" y="4370794"/>
            <a:ext cx="937099" cy="338554"/>
          </a:xfrm>
          <a:prstGeom prst="rect">
            <a:avLst/>
          </a:prstGeom>
          <a:noFill/>
        </p:spPr>
        <p:txBody>
          <a:bodyPr wrap="square" rtlCol="0">
            <a:spAutoFit/>
          </a:bodyPr>
          <a:lstStyle/>
          <a:p>
            <a:r>
              <a:rPr lang="en-US" sz="1600" dirty="0"/>
              <a:t>Lactose</a:t>
            </a:r>
          </a:p>
        </p:txBody>
      </p:sp>
      <p:cxnSp>
        <p:nvCxnSpPr>
          <p:cNvPr id="13" name="Connector: Curved 12">
            <a:extLst>
              <a:ext uri="{FF2B5EF4-FFF2-40B4-BE49-F238E27FC236}">
                <a16:creationId xmlns:a16="http://schemas.microsoft.com/office/drawing/2014/main" id="{345BF4EC-A186-43E9-865C-9CEA4548E28D}"/>
              </a:ext>
            </a:extLst>
          </p:cNvPr>
          <p:cNvCxnSpPr>
            <a:cxnSpLocks/>
            <a:stCxn id="11" idx="3"/>
            <a:endCxn id="16" idx="1"/>
          </p:cNvCxnSpPr>
          <p:nvPr/>
        </p:nvCxnSpPr>
        <p:spPr>
          <a:xfrm>
            <a:off x="5410200" y="4540071"/>
            <a:ext cx="1455482" cy="116250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CF02F-AC7B-461A-A377-4907E1BD946D}"/>
              </a:ext>
            </a:extLst>
          </p:cNvPr>
          <p:cNvSpPr txBox="1"/>
          <p:nvPr/>
        </p:nvSpPr>
        <p:spPr>
          <a:xfrm>
            <a:off x="6865682" y="5410191"/>
            <a:ext cx="1167440" cy="584775"/>
          </a:xfrm>
          <a:prstGeom prst="rect">
            <a:avLst/>
          </a:prstGeom>
          <a:noFill/>
        </p:spPr>
        <p:txBody>
          <a:bodyPr wrap="square" rtlCol="0">
            <a:spAutoFit/>
          </a:bodyPr>
          <a:lstStyle/>
          <a:p>
            <a:r>
              <a:rPr lang="en-US" sz="1600" dirty="0"/>
              <a:t>Glucose + Galactose</a:t>
            </a:r>
          </a:p>
        </p:txBody>
      </p:sp>
      <p:sp>
        <p:nvSpPr>
          <p:cNvPr id="17" name="TextBox 16">
            <a:extLst>
              <a:ext uri="{FF2B5EF4-FFF2-40B4-BE49-F238E27FC236}">
                <a16:creationId xmlns:a16="http://schemas.microsoft.com/office/drawing/2014/main" id="{604BBD55-CC43-4A54-A316-58FDF63D7F23}"/>
              </a:ext>
            </a:extLst>
          </p:cNvPr>
          <p:cNvSpPr txBox="1"/>
          <p:nvPr/>
        </p:nvSpPr>
        <p:spPr>
          <a:xfrm>
            <a:off x="5973308" y="3968403"/>
            <a:ext cx="2340634" cy="1323439"/>
          </a:xfrm>
          <a:prstGeom prst="rect">
            <a:avLst/>
          </a:prstGeom>
          <a:noFill/>
        </p:spPr>
        <p:txBody>
          <a:bodyPr wrap="square" rtlCol="0">
            <a:spAutoFit/>
          </a:bodyPr>
          <a:lstStyle/>
          <a:p>
            <a:r>
              <a:rPr lang="en-US" sz="1600" dirty="0"/>
              <a:t>If Lactose is PRESENT &amp; Glucose low/absent</a:t>
            </a:r>
          </a:p>
          <a:p>
            <a:r>
              <a:rPr lang="en-US" sz="1600" dirty="0">
                <a:solidFill>
                  <a:srgbClr val="C00000"/>
                </a:solidFill>
              </a:rPr>
              <a:t>   Beta-Galactosidase</a:t>
            </a:r>
          </a:p>
          <a:p>
            <a:r>
              <a:rPr lang="en-US" sz="1600" dirty="0"/>
              <a:t>         Is produced</a:t>
            </a:r>
          </a:p>
          <a:p>
            <a:endParaRPr lang="en-US" sz="1600" dirty="0"/>
          </a:p>
        </p:txBody>
      </p:sp>
      <p:sp>
        <p:nvSpPr>
          <p:cNvPr id="18" name="TextBox 17">
            <a:extLst>
              <a:ext uri="{FF2B5EF4-FFF2-40B4-BE49-F238E27FC236}">
                <a16:creationId xmlns:a16="http://schemas.microsoft.com/office/drawing/2014/main" id="{96AD560D-FBCF-4426-A0A9-9C7F8A6536AD}"/>
              </a:ext>
            </a:extLst>
          </p:cNvPr>
          <p:cNvSpPr txBox="1"/>
          <p:nvPr/>
        </p:nvSpPr>
        <p:spPr>
          <a:xfrm>
            <a:off x="4647698" y="3263899"/>
            <a:ext cx="2702943" cy="707886"/>
          </a:xfrm>
          <a:prstGeom prst="rect">
            <a:avLst/>
          </a:prstGeom>
          <a:noFill/>
        </p:spPr>
        <p:txBody>
          <a:bodyPr wrap="square" rtlCol="0">
            <a:spAutoFit/>
          </a:bodyPr>
          <a:lstStyle/>
          <a:p>
            <a:r>
              <a:rPr lang="en-US" sz="2000" dirty="0">
                <a:solidFill>
                  <a:srgbClr val="C00000"/>
                </a:solidFill>
              </a:rPr>
              <a:t>Beta-Galactosidase (B-Gal)</a:t>
            </a:r>
          </a:p>
        </p:txBody>
      </p:sp>
      <p:sp>
        <p:nvSpPr>
          <p:cNvPr id="19" name="TextBox 18">
            <a:extLst>
              <a:ext uri="{FF2B5EF4-FFF2-40B4-BE49-F238E27FC236}">
                <a16:creationId xmlns:a16="http://schemas.microsoft.com/office/drawing/2014/main" id="{5A162B0D-4634-48B0-9EA1-4A7FCD2F0D45}"/>
              </a:ext>
            </a:extLst>
          </p:cNvPr>
          <p:cNvSpPr txBox="1"/>
          <p:nvPr/>
        </p:nvSpPr>
        <p:spPr>
          <a:xfrm>
            <a:off x="8432101" y="1473643"/>
            <a:ext cx="3530268" cy="4524315"/>
          </a:xfrm>
          <a:prstGeom prst="rect">
            <a:avLst/>
          </a:prstGeom>
          <a:noFill/>
        </p:spPr>
        <p:txBody>
          <a:bodyPr wrap="square" rtlCol="0">
            <a:spAutoFit/>
          </a:bodyPr>
          <a:lstStyle/>
          <a:p>
            <a:r>
              <a:rPr lang="en-US" sz="1600" dirty="0"/>
              <a:t>In a YPD medium – no lactose</a:t>
            </a:r>
            <a:br>
              <a:rPr lang="en-US" sz="1600" dirty="0"/>
            </a:br>
            <a:r>
              <a:rPr lang="en-US" sz="1600" dirty="0"/>
              <a:t>but glucose is present</a:t>
            </a:r>
            <a:br>
              <a:rPr lang="en-US" sz="1600" dirty="0"/>
            </a:br>
            <a:br>
              <a:rPr lang="en-US" sz="1600" dirty="0"/>
            </a:br>
            <a:r>
              <a:rPr lang="en-US" sz="1600" dirty="0"/>
              <a:t>So no activity of B-Gal should be seen! There are colorimetric assays to monitor this enzyme activity</a:t>
            </a:r>
            <a:br>
              <a:rPr lang="en-US" sz="1600" dirty="0"/>
            </a:br>
            <a:br>
              <a:rPr lang="en-US" sz="1600" dirty="0"/>
            </a:br>
            <a:r>
              <a:rPr lang="en-US" sz="1600" dirty="0"/>
              <a:t>But carcinogenic and genotoxic substances (heavy metals, VOC, azo compounds, halo-alkyls, H</a:t>
            </a:r>
            <a:r>
              <a:rPr lang="en-US" sz="1600" baseline="-25000" dirty="0"/>
              <a:t>2</a:t>
            </a:r>
            <a:r>
              <a:rPr lang="en-US" sz="1600" dirty="0"/>
              <a:t>O</a:t>
            </a:r>
            <a:r>
              <a:rPr lang="en-US" sz="1600" baseline="-25000" dirty="0"/>
              <a:t>2</a:t>
            </a:r>
            <a:r>
              <a:rPr lang="en-US" sz="1600" dirty="0"/>
              <a:t> </a:t>
            </a:r>
            <a:r>
              <a:rPr lang="en-US" sz="1600" dirty="0" err="1"/>
              <a:t>etc</a:t>
            </a:r>
            <a:r>
              <a:rPr lang="en-US" sz="1600" dirty="0"/>
              <a:t>) damage the DNA and the reporter genes are activated.</a:t>
            </a:r>
            <a:br>
              <a:rPr lang="en-US" sz="1600" dirty="0"/>
            </a:br>
            <a:br>
              <a:rPr lang="en-US" sz="1600" dirty="0"/>
            </a:br>
            <a:r>
              <a:rPr lang="en-US" sz="1600" dirty="0"/>
              <a:t>Non-genotoxic or non-mutagenic substances do not induce this activity of reporter genes. </a:t>
            </a:r>
            <a:r>
              <a:rPr lang="en-US" sz="1600" dirty="0">
                <a:solidFill>
                  <a:srgbClr val="C00000"/>
                </a:solidFill>
              </a:rPr>
              <a:t>So reporter genes are like biosensors for genotoxic substances!</a:t>
            </a:r>
          </a:p>
        </p:txBody>
      </p:sp>
      <p:sp>
        <p:nvSpPr>
          <p:cNvPr id="22" name="TextBox 21">
            <a:extLst>
              <a:ext uri="{FF2B5EF4-FFF2-40B4-BE49-F238E27FC236}">
                <a16:creationId xmlns:a16="http://schemas.microsoft.com/office/drawing/2014/main" id="{5DA8711A-D7FF-421F-A101-C7BAD5DEB6AA}"/>
              </a:ext>
            </a:extLst>
          </p:cNvPr>
          <p:cNvSpPr txBox="1"/>
          <p:nvPr/>
        </p:nvSpPr>
        <p:spPr>
          <a:xfrm>
            <a:off x="518277" y="6249361"/>
            <a:ext cx="10463082" cy="415498"/>
          </a:xfrm>
          <a:prstGeom prst="rect">
            <a:avLst/>
          </a:prstGeom>
          <a:noFill/>
        </p:spPr>
        <p:txBody>
          <a:bodyPr wrap="square">
            <a:spAutoFit/>
          </a:bodyPr>
          <a:lstStyle/>
          <a:p>
            <a:r>
              <a:rPr lang="en-US" sz="1050" dirty="0"/>
              <a:t>Reference: 	Jia, X., Zhu, Y., &amp; Xiao, W. (2002). A stable and sensitive genotoxic testing system based on DNA damage induced gene expression in Saccharomyces 	cerevisiae. </a:t>
            </a:r>
            <a:r>
              <a:rPr lang="en-US" sz="1050" i="1" dirty="0"/>
              <a:t>Mutation Research/Genetic Toxicology and Environmental Mutagenesis</a:t>
            </a:r>
            <a:r>
              <a:rPr lang="en-US" sz="1050" dirty="0"/>
              <a:t>, </a:t>
            </a:r>
            <a:r>
              <a:rPr lang="en-US" sz="1050" i="1" dirty="0"/>
              <a:t>519</a:t>
            </a:r>
            <a:r>
              <a:rPr lang="en-US" sz="1050" dirty="0"/>
              <a:t>(1-2), 83-92.</a:t>
            </a:r>
          </a:p>
        </p:txBody>
      </p:sp>
      <p:sp>
        <p:nvSpPr>
          <p:cNvPr id="26" name="Slide Number Placeholder 25">
            <a:extLst>
              <a:ext uri="{FF2B5EF4-FFF2-40B4-BE49-F238E27FC236}">
                <a16:creationId xmlns:a16="http://schemas.microsoft.com/office/drawing/2014/main" id="{23A992BC-8E54-41AC-AA27-296C0560E272}"/>
              </a:ext>
            </a:extLst>
          </p:cNvPr>
          <p:cNvSpPr>
            <a:spLocks noGrp="1"/>
          </p:cNvSpPr>
          <p:nvPr>
            <p:ph type="sldNum" sz="quarter" idx="12"/>
          </p:nvPr>
        </p:nvSpPr>
        <p:spPr/>
        <p:txBody>
          <a:bodyPr/>
          <a:lstStyle/>
          <a:p>
            <a:fld id="{76E92D81-2366-4C30-8B2B-721EA5F94BFA}" type="slidenum">
              <a:rPr lang="en-US" smtClean="0"/>
              <a:t>16</a:t>
            </a:fld>
            <a:endParaRPr lang="en-US"/>
          </a:p>
        </p:txBody>
      </p:sp>
      <p:sp>
        <p:nvSpPr>
          <p:cNvPr id="3" name="TextBox 2">
            <a:extLst>
              <a:ext uri="{FF2B5EF4-FFF2-40B4-BE49-F238E27FC236}">
                <a16:creationId xmlns:a16="http://schemas.microsoft.com/office/drawing/2014/main" id="{13577818-B116-4732-85D2-8F8FF6F85EAA}"/>
              </a:ext>
            </a:extLst>
          </p:cNvPr>
          <p:cNvSpPr txBox="1"/>
          <p:nvPr/>
        </p:nvSpPr>
        <p:spPr>
          <a:xfrm>
            <a:off x="607405" y="1592330"/>
            <a:ext cx="4600754" cy="246221"/>
          </a:xfrm>
          <a:prstGeom prst="rect">
            <a:avLst/>
          </a:prstGeom>
          <a:noFill/>
        </p:spPr>
        <p:txBody>
          <a:bodyPr wrap="square" rtlCol="0">
            <a:spAutoFit/>
          </a:bodyPr>
          <a:lstStyle/>
          <a:p>
            <a:r>
              <a:rPr lang="en-US" sz="1000" dirty="0" err="1"/>
              <a:t>Img</a:t>
            </a:r>
            <a:r>
              <a:rPr lang="en-US" sz="1000" dirty="0"/>
              <a:t> </a:t>
            </a:r>
            <a:r>
              <a:rPr lang="en-US" sz="1000" dirty="0" err="1"/>
              <a:t>Src</a:t>
            </a:r>
            <a:r>
              <a:rPr lang="en-US" sz="1000" dirty="0"/>
              <a:t>. en.wikipedia.org/wiki/</a:t>
            </a:r>
            <a:r>
              <a:rPr lang="en-US" sz="1000" dirty="0" err="1"/>
              <a:t>Lac_operon</a:t>
            </a:r>
            <a:endParaRPr lang="en-US" sz="1000" dirty="0"/>
          </a:p>
        </p:txBody>
      </p:sp>
      <p:sp>
        <p:nvSpPr>
          <p:cNvPr id="20" name="TextBox 19">
            <a:extLst>
              <a:ext uri="{FF2B5EF4-FFF2-40B4-BE49-F238E27FC236}">
                <a16:creationId xmlns:a16="http://schemas.microsoft.com/office/drawing/2014/main" id="{4F97662B-641E-4DD2-A25C-8A5CA12B25F5}"/>
              </a:ext>
            </a:extLst>
          </p:cNvPr>
          <p:cNvSpPr txBox="1"/>
          <p:nvPr/>
        </p:nvSpPr>
        <p:spPr>
          <a:xfrm>
            <a:off x="552866" y="2907396"/>
            <a:ext cx="4600754" cy="246221"/>
          </a:xfrm>
          <a:prstGeom prst="rect">
            <a:avLst/>
          </a:prstGeom>
          <a:noFill/>
        </p:spPr>
        <p:txBody>
          <a:bodyPr wrap="square" rtlCol="0">
            <a:spAutoFit/>
          </a:bodyPr>
          <a:lstStyle/>
          <a:p>
            <a:r>
              <a:rPr lang="en-US" sz="1000" dirty="0" err="1"/>
              <a:t>Img</a:t>
            </a:r>
            <a:r>
              <a:rPr lang="en-US" sz="1000" dirty="0"/>
              <a:t> </a:t>
            </a:r>
            <a:r>
              <a:rPr lang="en-US" sz="1000" dirty="0" err="1"/>
              <a:t>Src</a:t>
            </a:r>
            <a:r>
              <a:rPr lang="en-US" sz="1000" dirty="0"/>
              <a:t>. RSC PDB</a:t>
            </a:r>
          </a:p>
        </p:txBody>
      </p:sp>
    </p:spTree>
    <p:extLst>
      <p:ext uri="{BB962C8B-B14F-4D97-AF65-F5344CB8AC3E}">
        <p14:creationId xmlns:p14="http://schemas.microsoft.com/office/powerpoint/2010/main" val="224822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3D3D1-1718-46D5-9BDD-8621C423CEBB}"/>
              </a:ext>
            </a:extLst>
          </p:cNvPr>
          <p:cNvSpPr txBox="1"/>
          <p:nvPr/>
        </p:nvSpPr>
        <p:spPr>
          <a:xfrm>
            <a:off x="992756" y="426823"/>
            <a:ext cx="5466631" cy="954107"/>
          </a:xfrm>
          <a:prstGeom prst="rect">
            <a:avLst/>
          </a:prstGeom>
          <a:noFill/>
        </p:spPr>
        <p:txBody>
          <a:bodyPr wrap="square" rtlCol="0">
            <a:spAutoFit/>
          </a:bodyPr>
          <a:lstStyle/>
          <a:p>
            <a:r>
              <a:rPr lang="en-US" sz="2800" b="1" dirty="0"/>
              <a:t>So, why yeast – </a:t>
            </a:r>
            <a:r>
              <a:rPr lang="en-US" sz="2800" b="1" i="1" dirty="0"/>
              <a:t>Saccharomyces Cerevisiae?</a:t>
            </a:r>
          </a:p>
        </p:txBody>
      </p:sp>
      <p:sp>
        <p:nvSpPr>
          <p:cNvPr id="3" name="TextBox 2">
            <a:extLst>
              <a:ext uri="{FF2B5EF4-FFF2-40B4-BE49-F238E27FC236}">
                <a16:creationId xmlns:a16="http://schemas.microsoft.com/office/drawing/2014/main" id="{621B7011-0150-4C63-A3CE-5817C8A7BFAA}"/>
              </a:ext>
            </a:extLst>
          </p:cNvPr>
          <p:cNvSpPr txBox="1"/>
          <p:nvPr/>
        </p:nvSpPr>
        <p:spPr>
          <a:xfrm>
            <a:off x="992756" y="1538562"/>
            <a:ext cx="10081644" cy="4247317"/>
          </a:xfrm>
          <a:prstGeom prst="rect">
            <a:avLst/>
          </a:prstGeom>
          <a:noFill/>
        </p:spPr>
        <p:txBody>
          <a:bodyPr wrap="square" rtlCol="0">
            <a:spAutoFit/>
          </a:bodyPr>
          <a:lstStyle/>
          <a:p>
            <a:r>
              <a:rPr lang="en-US" dirty="0"/>
              <a:t>Jia et al argues-</a:t>
            </a:r>
            <a:br>
              <a:rPr lang="en-US" dirty="0"/>
            </a:br>
            <a:endParaRPr lang="en-US" dirty="0"/>
          </a:p>
          <a:p>
            <a:pPr marL="285750" indent="-285750">
              <a:buFontTx/>
              <a:buChar char="-"/>
            </a:pPr>
            <a:r>
              <a:rPr lang="en-US" i="1" dirty="0"/>
              <a:t>E.coli </a:t>
            </a:r>
            <a:r>
              <a:rPr lang="en-US" dirty="0"/>
              <a:t>based genotoxic studies respond to DNA damage by a limited number of substances which act on the reporter </a:t>
            </a:r>
            <a:r>
              <a:rPr lang="en-US" i="1" dirty="0" err="1"/>
              <a:t>RecA</a:t>
            </a:r>
            <a:r>
              <a:rPr lang="en-US" i="1" dirty="0"/>
              <a:t> </a:t>
            </a:r>
            <a:r>
              <a:rPr lang="en-US" dirty="0"/>
              <a:t>gene.</a:t>
            </a:r>
          </a:p>
          <a:p>
            <a:endParaRPr lang="en-US" dirty="0"/>
          </a:p>
          <a:p>
            <a:pPr marL="285750" indent="-285750">
              <a:buFontTx/>
              <a:buChar char="-"/>
            </a:pPr>
            <a:r>
              <a:rPr lang="en-US" i="1" dirty="0"/>
              <a:t>Cerevisiae</a:t>
            </a:r>
            <a:r>
              <a:rPr lang="en-US" dirty="0"/>
              <a:t> is eukaryotic and potentially contains wider range of reporter genes (not only RNR3) which are not present in prokaryotic bacteria.</a:t>
            </a:r>
          </a:p>
          <a:p>
            <a:endParaRPr lang="en-US" dirty="0"/>
          </a:p>
          <a:p>
            <a:pPr marL="285750" indent="-285750">
              <a:buFontTx/>
              <a:buChar char="-"/>
            </a:pPr>
            <a:r>
              <a:rPr lang="en-US" dirty="0"/>
              <a:t>Depending on a single bioreporter for a wide (and possibly unknown) spectrum of toxic substances is unwise, specially when translating effects from prokaryotic into eukaryotic systems. </a:t>
            </a:r>
          </a:p>
          <a:p>
            <a:pPr marL="285750" indent="-285750">
              <a:buFontTx/>
              <a:buChar char="-"/>
            </a:pPr>
            <a:endParaRPr lang="en-US" dirty="0"/>
          </a:p>
          <a:p>
            <a:pPr marL="285750" indent="-285750">
              <a:buFontTx/>
              <a:buChar char="-"/>
            </a:pPr>
            <a:r>
              <a:rPr lang="en-US" dirty="0"/>
              <a:t>Yeasts are unicellular, robust to culture, has well established cloning protocols and not pathogenic towards human under typical culture conditions and environmentally friendly.  </a:t>
            </a:r>
            <a:br>
              <a:rPr lang="en-US" dirty="0"/>
            </a:br>
            <a:endParaRPr lang="en-US" dirty="0"/>
          </a:p>
        </p:txBody>
      </p:sp>
      <p:sp>
        <p:nvSpPr>
          <p:cNvPr id="4" name="TextBox 3">
            <a:extLst>
              <a:ext uri="{FF2B5EF4-FFF2-40B4-BE49-F238E27FC236}">
                <a16:creationId xmlns:a16="http://schemas.microsoft.com/office/drawing/2014/main" id="{3D3AFD02-9D93-4C47-BA29-2B887352091A}"/>
              </a:ext>
            </a:extLst>
          </p:cNvPr>
          <p:cNvSpPr txBox="1"/>
          <p:nvPr/>
        </p:nvSpPr>
        <p:spPr>
          <a:xfrm>
            <a:off x="992756" y="5943511"/>
            <a:ext cx="10587486" cy="600164"/>
          </a:xfrm>
          <a:prstGeom prst="rect">
            <a:avLst/>
          </a:prstGeom>
          <a:noFill/>
        </p:spPr>
        <p:txBody>
          <a:bodyPr wrap="square" rtlCol="0">
            <a:spAutoFit/>
          </a:bodyPr>
          <a:lstStyle/>
          <a:p>
            <a:r>
              <a:rPr lang="en-US" sz="1100" dirty="0"/>
              <a:t>Reference:	Jia, X., Zhu, Y., &amp; Xiao, W. (2002). A stable and sensitive genotoxic testing system based on DNA damage induced gene expression in 	Saccharomyces cerevisiae. </a:t>
            </a:r>
            <a:r>
              <a:rPr lang="en-US" sz="1100" i="1" dirty="0"/>
              <a:t>Mutation Research/Genetic Toxicology and Environmental Mutagenesis</a:t>
            </a:r>
            <a:r>
              <a:rPr lang="en-US" sz="1100" dirty="0"/>
              <a:t>, </a:t>
            </a:r>
            <a:r>
              <a:rPr lang="en-US" sz="1100" i="1" dirty="0"/>
              <a:t>519</a:t>
            </a:r>
            <a:r>
              <a:rPr lang="en-US" sz="1100" dirty="0"/>
              <a:t>(1-2), 83-92.</a:t>
            </a:r>
          </a:p>
          <a:p>
            <a:r>
              <a:rPr lang="en-US" sz="1100" dirty="0"/>
              <a:t>	</a:t>
            </a:r>
            <a:r>
              <a:rPr lang="en-US" sz="1100" dirty="0" err="1"/>
              <a:t>Elad</a:t>
            </a:r>
            <a:r>
              <a:rPr lang="en-US" sz="1100" dirty="0"/>
              <a:t>, T., &amp; Belkin, S. (2016). Reporter gene assays in ecotoxicology. </a:t>
            </a:r>
            <a:r>
              <a:rPr lang="en-US" sz="1100" i="1" dirty="0"/>
              <a:t>In vitro Environmental Toxicology-Concepts, Application and Assessment</a:t>
            </a:r>
            <a:r>
              <a:rPr lang="en-US" sz="1100" dirty="0"/>
              <a:t>, 135-157.</a:t>
            </a:r>
          </a:p>
        </p:txBody>
      </p:sp>
      <p:sp>
        <p:nvSpPr>
          <p:cNvPr id="5" name="Slide Number Placeholder 4">
            <a:extLst>
              <a:ext uri="{FF2B5EF4-FFF2-40B4-BE49-F238E27FC236}">
                <a16:creationId xmlns:a16="http://schemas.microsoft.com/office/drawing/2014/main" id="{46A3E371-AAFE-4D9F-9B93-A6F10EDA60F9}"/>
              </a:ext>
            </a:extLst>
          </p:cNvPr>
          <p:cNvSpPr>
            <a:spLocks noGrp="1"/>
          </p:cNvSpPr>
          <p:nvPr>
            <p:ph type="sldNum" sz="quarter" idx="12"/>
          </p:nvPr>
        </p:nvSpPr>
        <p:spPr/>
        <p:txBody>
          <a:bodyPr/>
          <a:lstStyle/>
          <a:p>
            <a:fld id="{76E92D81-2366-4C30-8B2B-721EA5F94BFA}" type="slidenum">
              <a:rPr lang="en-US" smtClean="0"/>
              <a:t>17</a:t>
            </a:fld>
            <a:endParaRPr lang="en-US"/>
          </a:p>
        </p:txBody>
      </p:sp>
    </p:spTree>
    <p:extLst>
      <p:ext uri="{BB962C8B-B14F-4D97-AF65-F5344CB8AC3E}">
        <p14:creationId xmlns:p14="http://schemas.microsoft.com/office/powerpoint/2010/main" val="1506006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7683F8-53B2-4CE2-B3CF-1E611CAC9B1D}"/>
              </a:ext>
            </a:extLst>
          </p:cNvPr>
          <p:cNvSpPr txBox="1">
            <a:spLocks/>
          </p:cNvSpPr>
          <p:nvPr/>
        </p:nvSpPr>
        <p:spPr>
          <a:xfrm>
            <a:off x="444930" y="397565"/>
            <a:ext cx="10515600" cy="10419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Conclusion</a:t>
            </a:r>
          </a:p>
        </p:txBody>
      </p:sp>
      <p:sp>
        <p:nvSpPr>
          <p:cNvPr id="4" name="TextBox 3">
            <a:extLst>
              <a:ext uri="{FF2B5EF4-FFF2-40B4-BE49-F238E27FC236}">
                <a16:creationId xmlns:a16="http://schemas.microsoft.com/office/drawing/2014/main" id="{2599B5A1-CFF7-4570-AA32-9A27460C7593}"/>
              </a:ext>
            </a:extLst>
          </p:cNvPr>
          <p:cNvSpPr txBox="1"/>
          <p:nvPr/>
        </p:nvSpPr>
        <p:spPr>
          <a:xfrm>
            <a:off x="444930" y="1198086"/>
            <a:ext cx="11302140" cy="879087"/>
          </a:xfrm>
          <a:prstGeom prst="rect">
            <a:avLst/>
          </a:prstGeom>
          <a:noFill/>
        </p:spPr>
        <p:txBody>
          <a:bodyPr wrap="square" rtlCol="0">
            <a:spAutoFit/>
          </a:bodyPr>
          <a:lstStyle/>
          <a:p>
            <a:pPr>
              <a:lnSpc>
                <a:spcPct val="150000"/>
              </a:lnSpc>
            </a:pPr>
            <a:r>
              <a:rPr lang="en-US" dirty="0"/>
              <a:t>The Textile Industry of Bangladesh is a very significant and ever-growing sector of our industry. Thus it is of the utmost importance to take steps to make this industry sustainable and environmentally benign.</a:t>
            </a:r>
          </a:p>
        </p:txBody>
      </p:sp>
      <p:sp>
        <p:nvSpPr>
          <p:cNvPr id="5" name="TextBox 4">
            <a:extLst>
              <a:ext uri="{FF2B5EF4-FFF2-40B4-BE49-F238E27FC236}">
                <a16:creationId xmlns:a16="http://schemas.microsoft.com/office/drawing/2014/main" id="{30F218F6-5960-4A6A-B637-B845A0036A1E}"/>
              </a:ext>
            </a:extLst>
          </p:cNvPr>
          <p:cNvSpPr txBox="1"/>
          <p:nvPr/>
        </p:nvSpPr>
        <p:spPr>
          <a:xfrm>
            <a:off x="444930" y="2184463"/>
            <a:ext cx="10959670" cy="879087"/>
          </a:xfrm>
          <a:prstGeom prst="rect">
            <a:avLst/>
          </a:prstGeom>
          <a:noFill/>
        </p:spPr>
        <p:txBody>
          <a:bodyPr wrap="square" rtlCol="0">
            <a:spAutoFit/>
          </a:bodyPr>
          <a:lstStyle/>
          <a:p>
            <a:pPr>
              <a:lnSpc>
                <a:spcPct val="150000"/>
              </a:lnSpc>
            </a:pPr>
            <a:r>
              <a:rPr lang="en-US" dirty="0"/>
              <a:t>In this study we attempted to measure the extent of toxicity of characterized textile sludge leachate of two industries though growth-kinetics study of yeast (</a:t>
            </a:r>
            <a:r>
              <a:rPr lang="en-US" i="1" dirty="0">
                <a:latin typeface="Times New Roman" panose="02020603050405020304" pitchFamily="18" charset="0"/>
                <a:cs typeface="Times New Roman" panose="02020603050405020304" pitchFamily="18" charset="0"/>
              </a:rPr>
              <a:t>S. cerevisiae</a:t>
            </a:r>
            <a:r>
              <a:rPr lang="en-US" dirty="0"/>
              <a:t>). </a:t>
            </a:r>
          </a:p>
        </p:txBody>
      </p:sp>
      <p:sp>
        <p:nvSpPr>
          <p:cNvPr id="6" name="TextBox 5">
            <a:extLst>
              <a:ext uri="{FF2B5EF4-FFF2-40B4-BE49-F238E27FC236}">
                <a16:creationId xmlns:a16="http://schemas.microsoft.com/office/drawing/2014/main" id="{D0C75F12-425F-4593-9BF1-43EC35E40ABD}"/>
              </a:ext>
            </a:extLst>
          </p:cNvPr>
          <p:cNvSpPr txBox="1"/>
          <p:nvPr/>
        </p:nvSpPr>
        <p:spPr>
          <a:xfrm>
            <a:off x="444930" y="3145051"/>
            <a:ext cx="10959670" cy="1294585"/>
          </a:xfrm>
          <a:prstGeom prst="rect">
            <a:avLst/>
          </a:prstGeom>
          <a:noFill/>
        </p:spPr>
        <p:txBody>
          <a:bodyPr wrap="square" rtlCol="0">
            <a:spAutoFit/>
          </a:bodyPr>
          <a:lstStyle/>
          <a:p>
            <a:pPr>
              <a:lnSpc>
                <a:spcPct val="150000"/>
              </a:lnSpc>
            </a:pPr>
            <a:r>
              <a:rPr lang="en-US" dirty="0"/>
              <a:t>Yeast is a robust unicellular organism that is easy to source and culture, non-pathogenic. However, more tests are needed to determine a definite correlation and develop a reliable method to predict the toxic nature using yeast.</a:t>
            </a:r>
          </a:p>
        </p:txBody>
      </p:sp>
      <p:sp>
        <p:nvSpPr>
          <p:cNvPr id="8" name="TextBox 7">
            <a:extLst>
              <a:ext uri="{FF2B5EF4-FFF2-40B4-BE49-F238E27FC236}">
                <a16:creationId xmlns:a16="http://schemas.microsoft.com/office/drawing/2014/main" id="{1D742792-FB3D-44F9-B499-BAFF251A114D}"/>
              </a:ext>
            </a:extLst>
          </p:cNvPr>
          <p:cNvSpPr txBox="1"/>
          <p:nvPr/>
        </p:nvSpPr>
        <p:spPr>
          <a:xfrm>
            <a:off x="444930" y="4835948"/>
            <a:ext cx="10959670" cy="646331"/>
          </a:xfrm>
          <a:prstGeom prst="rect">
            <a:avLst/>
          </a:prstGeom>
          <a:noFill/>
        </p:spPr>
        <p:txBody>
          <a:bodyPr wrap="square">
            <a:spAutoFit/>
          </a:bodyPr>
          <a:lstStyle/>
          <a:p>
            <a:r>
              <a:rPr lang="en-US" dirty="0"/>
              <a:t>Performing growth-kinetic studies of yeast for a ecotoxicological study may have a better alternative in genotoxic studies. </a:t>
            </a:r>
          </a:p>
        </p:txBody>
      </p:sp>
      <p:sp>
        <p:nvSpPr>
          <p:cNvPr id="9" name="TextBox 8">
            <a:extLst>
              <a:ext uri="{FF2B5EF4-FFF2-40B4-BE49-F238E27FC236}">
                <a16:creationId xmlns:a16="http://schemas.microsoft.com/office/drawing/2014/main" id="{95C19FDC-BE25-4ECA-A55E-AA61A332D47B}"/>
              </a:ext>
            </a:extLst>
          </p:cNvPr>
          <p:cNvSpPr txBox="1"/>
          <p:nvPr/>
        </p:nvSpPr>
        <p:spPr>
          <a:xfrm>
            <a:off x="444930" y="5618591"/>
            <a:ext cx="10959670" cy="646331"/>
          </a:xfrm>
          <a:prstGeom prst="rect">
            <a:avLst/>
          </a:prstGeom>
          <a:noFill/>
        </p:spPr>
        <p:txBody>
          <a:bodyPr wrap="square">
            <a:spAutoFit/>
          </a:bodyPr>
          <a:lstStyle/>
          <a:p>
            <a:r>
              <a:rPr lang="en-US" dirty="0"/>
              <a:t>It is advisable to initiate similar studies using other members of the soil microbiota such as </a:t>
            </a:r>
            <a:r>
              <a:rPr lang="en-US" i="1" dirty="0">
                <a:latin typeface="Times New Roman" panose="02020603050405020304" pitchFamily="18" charset="0"/>
                <a:cs typeface="Times New Roman" panose="02020603050405020304" pitchFamily="18" charset="0"/>
              </a:rPr>
              <a:t>Nitrobacter sp. </a:t>
            </a:r>
            <a:r>
              <a:rPr lang="en-US" dirty="0">
                <a:cs typeface="Times New Roman" panose="02020603050405020304" pitchFamily="18" charset="0"/>
              </a:rPr>
              <a:t>Or other forms of fungi.</a:t>
            </a:r>
          </a:p>
        </p:txBody>
      </p:sp>
      <p:sp>
        <p:nvSpPr>
          <p:cNvPr id="10" name="Slide Number Placeholder 9">
            <a:extLst>
              <a:ext uri="{FF2B5EF4-FFF2-40B4-BE49-F238E27FC236}">
                <a16:creationId xmlns:a16="http://schemas.microsoft.com/office/drawing/2014/main" id="{535220C5-D22C-4C87-8FB7-3511AE6DC49B}"/>
              </a:ext>
            </a:extLst>
          </p:cNvPr>
          <p:cNvSpPr>
            <a:spLocks noGrp="1"/>
          </p:cNvSpPr>
          <p:nvPr>
            <p:ph type="sldNum" sz="quarter" idx="12"/>
          </p:nvPr>
        </p:nvSpPr>
        <p:spPr/>
        <p:txBody>
          <a:bodyPr/>
          <a:lstStyle/>
          <a:p>
            <a:fld id="{76E92D81-2366-4C30-8B2B-721EA5F94BFA}" type="slidenum">
              <a:rPr lang="en-US" smtClean="0"/>
              <a:t>18</a:t>
            </a:fld>
            <a:endParaRPr lang="en-US" dirty="0"/>
          </a:p>
        </p:txBody>
      </p:sp>
    </p:spTree>
    <p:extLst>
      <p:ext uri="{BB962C8B-B14F-4D97-AF65-F5344CB8AC3E}">
        <p14:creationId xmlns:p14="http://schemas.microsoft.com/office/powerpoint/2010/main" val="2757377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6A11D6-5A11-4777-83CC-C0CD23A1FAF8}"/>
              </a:ext>
            </a:extLst>
          </p:cNvPr>
          <p:cNvSpPr/>
          <p:nvPr/>
        </p:nvSpPr>
        <p:spPr>
          <a:xfrm>
            <a:off x="0" y="0"/>
            <a:ext cx="12192000" cy="6858000"/>
          </a:xfrm>
          <a:prstGeom prst="rect">
            <a:avLst/>
          </a:prstGeom>
          <a:solidFill>
            <a:srgbClr val="241E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B3FD986-D46B-4224-8E2E-43524614C5CA}"/>
              </a:ext>
            </a:extLst>
          </p:cNvPr>
          <p:cNvSpPr>
            <a:spLocks noGrp="1"/>
          </p:cNvSpPr>
          <p:nvPr>
            <p:ph type="sldNum" sz="quarter" idx="12"/>
          </p:nvPr>
        </p:nvSpPr>
        <p:spPr/>
        <p:txBody>
          <a:bodyPr/>
          <a:lstStyle/>
          <a:p>
            <a:fld id="{C6B94568-6FBB-409B-A402-D0A00605F851}" type="slidenum">
              <a:rPr lang="en-US" smtClean="0">
                <a:solidFill>
                  <a:schemeClr val="tx1"/>
                </a:solidFill>
              </a:rPr>
              <a:t>19</a:t>
            </a:fld>
            <a:endParaRPr lang="en-US" dirty="0">
              <a:solidFill>
                <a:schemeClr val="tx1"/>
              </a:solidFill>
            </a:endParaRPr>
          </a:p>
        </p:txBody>
      </p:sp>
      <p:pic>
        <p:nvPicPr>
          <p:cNvPr id="4" name="Picture 3">
            <a:extLst>
              <a:ext uri="{FF2B5EF4-FFF2-40B4-BE49-F238E27FC236}">
                <a16:creationId xmlns:a16="http://schemas.microsoft.com/office/drawing/2014/main" id="{BDF8ED4D-F6F9-4EB9-AE7A-ED35C2E47A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416" t="1924" r="6416" b="1299"/>
          <a:stretch/>
        </p:blipFill>
        <p:spPr>
          <a:xfrm>
            <a:off x="1523999" y="0"/>
            <a:ext cx="9144000" cy="6858000"/>
          </a:xfrm>
          <a:prstGeom prst="rect">
            <a:avLst/>
          </a:prstGeom>
        </p:spPr>
      </p:pic>
      <p:sp>
        <p:nvSpPr>
          <p:cNvPr id="5" name="TextBox 4">
            <a:extLst>
              <a:ext uri="{FF2B5EF4-FFF2-40B4-BE49-F238E27FC236}">
                <a16:creationId xmlns:a16="http://schemas.microsoft.com/office/drawing/2014/main" id="{7B0FD46C-64FB-4279-BD3F-80626F7067A2}"/>
              </a:ext>
            </a:extLst>
          </p:cNvPr>
          <p:cNvSpPr txBox="1"/>
          <p:nvPr/>
        </p:nvSpPr>
        <p:spPr>
          <a:xfrm>
            <a:off x="3049333" y="2644170"/>
            <a:ext cx="6093335" cy="1569660"/>
          </a:xfrm>
          <a:prstGeom prst="rect">
            <a:avLst/>
          </a:prstGeom>
          <a:noFill/>
        </p:spPr>
        <p:txBody>
          <a:bodyPr wrap="none" rtlCol="0">
            <a:spAutoFit/>
          </a:bodyPr>
          <a:lstStyle/>
          <a:p>
            <a:r>
              <a:rPr lang="en-US" sz="9600" dirty="0">
                <a:solidFill>
                  <a:schemeClr val="bg1"/>
                </a:solidFill>
                <a:latin typeface="King Basil" panose="00000504000000000004" pitchFamily="50" charset="0"/>
              </a:rPr>
              <a:t>Thank You</a:t>
            </a:r>
          </a:p>
        </p:txBody>
      </p:sp>
    </p:spTree>
    <p:extLst>
      <p:ext uri="{BB962C8B-B14F-4D97-AF65-F5344CB8AC3E}">
        <p14:creationId xmlns:p14="http://schemas.microsoft.com/office/powerpoint/2010/main" val="62668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93C0-8783-4A13-BA9C-1059F4CEE1F1}"/>
              </a:ext>
            </a:extLst>
          </p:cNvPr>
          <p:cNvSpPr>
            <a:spLocks noGrp="1"/>
          </p:cNvSpPr>
          <p:nvPr>
            <p:ph type="title"/>
          </p:nvPr>
        </p:nvSpPr>
        <p:spPr>
          <a:xfrm>
            <a:off x="444930" y="113910"/>
            <a:ext cx="10515600" cy="1325563"/>
          </a:xfrm>
        </p:spPr>
        <p:txBody>
          <a:bodyPr/>
          <a:lstStyle/>
          <a:p>
            <a:r>
              <a:rPr lang="en-US" dirty="0"/>
              <a:t>Background</a:t>
            </a:r>
          </a:p>
        </p:txBody>
      </p:sp>
      <p:sp>
        <p:nvSpPr>
          <p:cNvPr id="4" name="TextBox 3">
            <a:extLst>
              <a:ext uri="{FF2B5EF4-FFF2-40B4-BE49-F238E27FC236}">
                <a16:creationId xmlns:a16="http://schemas.microsoft.com/office/drawing/2014/main" id="{71BFAACB-F5D1-4103-A469-23B7D6753AF6}"/>
              </a:ext>
            </a:extLst>
          </p:cNvPr>
          <p:cNvSpPr txBox="1"/>
          <p:nvPr/>
        </p:nvSpPr>
        <p:spPr>
          <a:xfrm>
            <a:off x="444930" y="1425047"/>
            <a:ext cx="5317241" cy="879087"/>
          </a:xfrm>
          <a:prstGeom prst="rect">
            <a:avLst/>
          </a:prstGeom>
          <a:noFill/>
        </p:spPr>
        <p:txBody>
          <a:bodyPr wrap="square" rtlCol="0">
            <a:spAutoFit/>
          </a:bodyPr>
          <a:lstStyle/>
          <a:p>
            <a:pPr>
              <a:lnSpc>
                <a:spcPct val="150000"/>
              </a:lnSpc>
            </a:pPr>
            <a:r>
              <a:rPr lang="en-US" dirty="0"/>
              <a:t>The Textile Industry of Bangladesh is its strongest contributor of Foreign export to date.</a:t>
            </a:r>
          </a:p>
        </p:txBody>
      </p:sp>
      <p:sp>
        <p:nvSpPr>
          <p:cNvPr id="5" name="TextBox 4">
            <a:extLst>
              <a:ext uri="{FF2B5EF4-FFF2-40B4-BE49-F238E27FC236}">
                <a16:creationId xmlns:a16="http://schemas.microsoft.com/office/drawing/2014/main" id="{ED0808AA-128B-426C-9429-5AF46DA99CB2}"/>
              </a:ext>
            </a:extLst>
          </p:cNvPr>
          <p:cNvSpPr txBox="1"/>
          <p:nvPr/>
        </p:nvSpPr>
        <p:spPr>
          <a:xfrm>
            <a:off x="444930" y="2387789"/>
            <a:ext cx="5161632" cy="1017586"/>
          </a:xfrm>
          <a:prstGeom prst="rect">
            <a:avLst/>
          </a:prstGeom>
          <a:noFill/>
        </p:spPr>
        <p:txBody>
          <a:bodyPr wrap="square" rtlCol="0">
            <a:spAutoFit/>
          </a:bodyPr>
          <a:lstStyle/>
          <a:p>
            <a:pPr>
              <a:lnSpc>
                <a:spcPct val="150000"/>
              </a:lnSpc>
            </a:pPr>
            <a:r>
              <a:rPr lang="en-US" dirty="0"/>
              <a:t>The RMG Sector has earned about </a:t>
            </a:r>
            <a:r>
              <a:rPr lang="en-US" sz="2400" dirty="0">
                <a:solidFill>
                  <a:schemeClr val="accent2"/>
                </a:solidFill>
              </a:rPr>
              <a:t>27.95 b$</a:t>
            </a:r>
          </a:p>
          <a:p>
            <a:pPr>
              <a:lnSpc>
                <a:spcPct val="150000"/>
              </a:lnSpc>
            </a:pPr>
            <a:r>
              <a:rPr lang="en-US" dirty="0">
                <a:solidFill>
                  <a:schemeClr val="accent2"/>
                </a:solidFill>
              </a:rPr>
              <a:t> </a:t>
            </a:r>
            <a:r>
              <a:rPr lang="en-US" dirty="0"/>
              <a:t>in the fiscal year of 2019-20.</a:t>
            </a:r>
          </a:p>
        </p:txBody>
      </p:sp>
      <p:sp>
        <p:nvSpPr>
          <p:cNvPr id="7" name="TextBox 6">
            <a:extLst>
              <a:ext uri="{FF2B5EF4-FFF2-40B4-BE49-F238E27FC236}">
                <a16:creationId xmlns:a16="http://schemas.microsoft.com/office/drawing/2014/main" id="{ED51CC47-197A-4953-9D58-079133FBF38D}"/>
              </a:ext>
            </a:extLst>
          </p:cNvPr>
          <p:cNvSpPr txBox="1"/>
          <p:nvPr/>
        </p:nvSpPr>
        <p:spPr>
          <a:xfrm>
            <a:off x="444930" y="3630537"/>
            <a:ext cx="5161632" cy="1802416"/>
          </a:xfrm>
          <a:prstGeom prst="rect">
            <a:avLst/>
          </a:prstGeom>
          <a:noFill/>
        </p:spPr>
        <p:txBody>
          <a:bodyPr wrap="square" rtlCol="0">
            <a:spAutoFit/>
          </a:bodyPr>
          <a:lstStyle/>
          <a:p>
            <a:pPr>
              <a:lnSpc>
                <a:spcPct val="150000"/>
              </a:lnSpc>
            </a:pPr>
            <a:r>
              <a:rPr lang="en-US" dirty="0"/>
              <a:t>This makes the industry responsible for almost </a:t>
            </a:r>
            <a:r>
              <a:rPr lang="en-US" sz="2000" dirty="0">
                <a:solidFill>
                  <a:schemeClr val="accent1"/>
                </a:solidFill>
              </a:rPr>
              <a:t>83% </a:t>
            </a:r>
            <a:r>
              <a:rPr lang="en-US" dirty="0"/>
              <a:t>of the total export of Bangladesh, while contributing to </a:t>
            </a:r>
            <a:r>
              <a:rPr lang="en-US" sz="2000" dirty="0">
                <a:solidFill>
                  <a:schemeClr val="accent1"/>
                </a:solidFill>
              </a:rPr>
              <a:t>11.17%</a:t>
            </a:r>
            <a:r>
              <a:rPr lang="en-US" sz="2000" dirty="0">
                <a:solidFill>
                  <a:schemeClr val="accent2"/>
                </a:solidFill>
              </a:rPr>
              <a:t> </a:t>
            </a:r>
            <a:r>
              <a:rPr lang="en-US" dirty="0"/>
              <a:t>of the national GDP.  </a:t>
            </a:r>
          </a:p>
        </p:txBody>
      </p:sp>
      <p:graphicFrame>
        <p:nvGraphicFramePr>
          <p:cNvPr id="9" name="Chart 8">
            <a:extLst>
              <a:ext uri="{FF2B5EF4-FFF2-40B4-BE49-F238E27FC236}">
                <a16:creationId xmlns:a16="http://schemas.microsoft.com/office/drawing/2014/main" id="{82CA921A-CAA7-4FF4-8CB3-3D4218A07FCE}"/>
              </a:ext>
            </a:extLst>
          </p:cNvPr>
          <p:cNvGraphicFramePr>
            <a:graphicFrameLocks noGrp="1"/>
          </p:cNvGraphicFramePr>
          <p:nvPr>
            <p:extLst>
              <p:ext uri="{D42A27DB-BD31-4B8C-83A1-F6EECF244321}">
                <p14:modId xmlns:p14="http://schemas.microsoft.com/office/powerpoint/2010/main" val="3510823156"/>
              </p:ext>
            </p:extLst>
          </p:nvPr>
        </p:nvGraphicFramePr>
        <p:xfrm>
          <a:off x="5486400" y="939800"/>
          <a:ext cx="6502399" cy="551286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2540F527-7300-4C50-9328-F4DFBB0F6309}"/>
              </a:ext>
            </a:extLst>
          </p:cNvPr>
          <p:cNvSpPr txBox="1"/>
          <p:nvPr/>
        </p:nvSpPr>
        <p:spPr>
          <a:xfrm>
            <a:off x="444930" y="6341519"/>
            <a:ext cx="9547807" cy="400110"/>
          </a:xfrm>
          <a:prstGeom prst="rect">
            <a:avLst/>
          </a:prstGeom>
          <a:noFill/>
        </p:spPr>
        <p:txBody>
          <a:bodyPr wrap="none" rtlCol="0">
            <a:spAutoFit/>
          </a:bodyPr>
          <a:lstStyle/>
          <a:p>
            <a:r>
              <a:rPr lang="en-US" sz="1000" dirty="0"/>
              <a:t>Reference: 	BGMEA export performance.</a:t>
            </a:r>
          </a:p>
          <a:p>
            <a:r>
              <a:rPr lang="en-US" sz="1000" dirty="0"/>
              <a:t>	Khairul </a:t>
            </a:r>
            <a:r>
              <a:rPr lang="en-US" sz="1000" dirty="0" err="1"/>
              <a:t>Akter</a:t>
            </a:r>
            <a:r>
              <a:rPr lang="en-US" sz="1000" dirty="0"/>
              <a:t>, M. M. (2020, February 22). Review and Outlook, 2020 Bangladesh Garments and Textile Industry. Textile News, Views &amp; Articles. </a:t>
            </a:r>
          </a:p>
        </p:txBody>
      </p:sp>
      <p:sp>
        <p:nvSpPr>
          <p:cNvPr id="11" name="Slide Number Placeholder 10">
            <a:extLst>
              <a:ext uri="{FF2B5EF4-FFF2-40B4-BE49-F238E27FC236}">
                <a16:creationId xmlns:a16="http://schemas.microsoft.com/office/drawing/2014/main" id="{72357E98-3379-4F44-AF4B-AA262D02EFDC}"/>
              </a:ext>
            </a:extLst>
          </p:cNvPr>
          <p:cNvSpPr>
            <a:spLocks noGrp="1"/>
          </p:cNvSpPr>
          <p:nvPr>
            <p:ph type="sldNum" sz="quarter" idx="12"/>
          </p:nvPr>
        </p:nvSpPr>
        <p:spPr/>
        <p:txBody>
          <a:bodyPr/>
          <a:lstStyle/>
          <a:p>
            <a:fld id="{76E92D81-2366-4C30-8B2B-721EA5F94BFA}" type="slidenum">
              <a:rPr lang="en-US" smtClean="0"/>
              <a:t>2</a:t>
            </a:fld>
            <a:endParaRPr lang="en-US"/>
          </a:p>
        </p:txBody>
      </p:sp>
    </p:spTree>
    <p:extLst>
      <p:ext uri="{BB962C8B-B14F-4D97-AF65-F5344CB8AC3E}">
        <p14:creationId xmlns:p14="http://schemas.microsoft.com/office/powerpoint/2010/main" val="106029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8855FE-BB30-4C89-BB0B-4BD44CCB713B}"/>
              </a:ext>
            </a:extLst>
          </p:cNvPr>
          <p:cNvSpPr>
            <a:spLocks noGrp="1"/>
          </p:cNvSpPr>
          <p:nvPr>
            <p:ph type="sldNum" sz="quarter" idx="12"/>
          </p:nvPr>
        </p:nvSpPr>
        <p:spPr/>
        <p:txBody>
          <a:bodyPr/>
          <a:lstStyle/>
          <a:p>
            <a:fld id="{76E92D81-2366-4C30-8B2B-721EA5F94BFA}" type="slidenum">
              <a:rPr lang="en-US" smtClean="0"/>
              <a:t>20</a:t>
            </a:fld>
            <a:endParaRPr lang="en-US" dirty="0"/>
          </a:p>
        </p:txBody>
      </p:sp>
      <p:graphicFrame>
        <p:nvGraphicFramePr>
          <p:cNvPr id="3" name="Table 2">
            <a:extLst>
              <a:ext uri="{FF2B5EF4-FFF2-40B4-BE49-F238E27FC236}">
                <a16:creationId xmlns:a16="http://schemas.microsoft.com/office/drawing/2014/main" id="{7503EC9F-711F-4269-B531-E2288B6621AF}"/>
              </a:ext>
            </a:extLst>
          </p:cNvPr>
          <p:cNvGraphicFramePr>
            <a:graphicFrameLocks noGrp="1"/>
          </p:cNvGraphicFramePr>
          <p:nvPr>
            <p:extLst>
              <p:ext uri="{D42A27DB-BD31-4B8C-83A1-F6EECF244321}">
                <p14:modId xmlns:p14="http://schemas.microsoft.com/office/powerpoint/2010/main" val="3906240259"/>
              </p:ext>
            </p:extLst>
          </p:nvPr>
        </p:nvGraphicFramePr>
        <p:xfrm>
          <a:off x="7460673" y="505403"/>
          <a:ext cx="3917372" cy="5847194"/>
        </p:xfrm>
        <a:graphic>
          <a:graphicData uri="http://schemas.openxmlformats.org/drawingml/2006/table">
            <a:tbl>
              <a:tblPr firstRow="1" firstCol="1" bandRow="1">
                <a:tableStyleId>{91EBBBCC-DAD2-459C-BE2E-F6DE35CF9A28}</a:tableStyleId>
              </a:tblPr>
              <a:tblGrid>
                <a:gridCol w="1444336">
                  <a:extLst>
                    <a:ext uri="{9D8B030D-6E8A-4147-A177-3AD203B41FA5}">
                      <a16:colId xmlns:a16="http://schemas.microsoft.com/office/drawing/2014/main" val="1031678753"/>
                    </a:ext>
                  </a:extLst>
                </a:gridCol>
                <a:gridCol w="1167106">
                  <a:extLst>
                    <a:ext uri="{9D8B030D-6E8A-4147-A177-3AD203B41FA5}">
                      <a16:colId xmlns:a16="http://schemas.microsoft.com/office/drawing/2014/main" val="3014307060"/>
                    </a:ext>
                  </a:extLst>
                </a:gridCol>
                <a:gridCol w="1305930">
                  <a:extLst>
                    <a:ext uri="{9D8B030D-6E8A-4147-A177-3AD203B41FA5}">
                      <a16:colId xmlns:a16="http://schemas.microsoft.com/office/drawing/2014/main" val="2158923049"/>
                    </a:ext>
                  </a:extLst>
                </a:gridCol>
              </a:tblGrid>
              <a:tr h="378903">
                <a:tc>
                  <a:txBody>
                    <a:bodyPr/>
                    <a:lstStyle/>
                    <a:p>
                      <a:pPr marL="0" marR="0" algn="ctr">
                        <a:lnSpc>
                          <a:spcPct val="150000"/>
                        </a:lnSpc>
                        <a:spcBef>
                          <a:spcPts val="0"/>
                        </a:spcBef>
                        <a:spcAft>
                          <a:spcPts val="0"/>
                        </a:spcAft>
                      </a:pPr>
                      <a:r>
                        <a:rPr lang="en-US" sz="900" dirty="0">
                          <a:effectLst/>
                        </a:rPr>
                        <a:t>Property</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Industry A</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Industry B</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2317468907"/>
                  </a:ext>
                </a:extLst>
              </a:tr>
              <a:tr h="378903">
                <a:tc>
                  <a:txBody>
                    <a:bodyPr/>
                    <a:lstStyle/>
                    <a:p>
                      <a:pPr marL="0" marR="0" algn="ctr">
                        <a:lnSpc>
                          <a:spcPct val="150000"/>
                        </a:lnSpc>
                        <a:spcBef>
                          <a:spcPts val="0"/>
                        </a:spcBef>
                        <a:spcAft>
                          <a:spcPts val="0"/>
                        </a:spcAft>
                      </a:pPr>
                      <a:r>
                        <a:rPr lang="en-US" sz="900" dirty="0">
                          <a:effectLst/>
                        </a:rPr>
                        <a:t>Sludge Color</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Black</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Black</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3896959411"/>
                  </a:ext>
                </a:extLst>
              </a:tr>
              <a:tr h="673927">
                <a:tc>
                  <a:txBody>
                    <a:bodyPr/>
                    <a:lstStyle/>
                    <a:p>
                      <a:pPr marL="0" marR="0" algn="ctr">
                        <a:lnSpc>
                          <a:spcPct val="150000"/>
                        </a:lnSpc>
                        <a:spcBef>
                          <a:spcPts val="0"/>
                        </a:spcBef>
                        <a:spcAft>
                          <a:spcPts val="0"/>
                        </a:spcAft>
                      </a:pPr>
                      <a:r>
                        <a:rPr lang="en-US" sz="900" dirty="0">
                          <a:effectLst/>
                        </a:rPr>
                        <a:t>Moisture content (%): As Received Basis 105˚C</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85%</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84.37%</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2091128984"/>
                  </a:ext>
                </a:extLst>
              </a:tr>
              <a:tr h="440785">
                <a:tc>
                  <a:txBody>
                    <a:bodyPr/>
                    <a:lstStyle/>
                    <a:p>
                      <a:pPr marL="0" marR="0" algn="ctr">
                        <a:lnSpc>
                          <a:spcPct val="150000"/>
                        </a:lnSpc>
                        <a:spcBef>
                          <a:spcPts val="0"/>
                        </a:spcBef>
                        <a:spcAft>
                          <a:spcPts val="0"/>
                        </a:spcAft>
                      </a:pPr>
                      <a:r>
                        <a:rPr lang="en-US" sz="900" dirty="0">
                          <a:effectLst/>
                        </a:rPr>
                        <a:t>Moisture content (%): Dry Basis</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15.00%</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15.63%</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90325312"/>
                  </a:ext>
                </a:extLst>
              </a:tr>
              <a:tr h="378903">
                <a:tc>
                  <a:txBody>
                    <a:bodyPr/>
                    <a:lstStyle/>
                    <a:p>
                      <a:pPr marL="0" marR="0" algn="ctr">
                        <a:lnSpc>
                          <a:spcPct val="150000"/>
                        </a:lnSpc>
                        <a:spcBef>
                          <a:spcPts val="0"/>
                        </a:spcBef>
                        <a:spcAft>
                          <a:spcPts val="0"/>
                        </a:spcAft>
                      </a:pPr>
                      <a:r>
                        <a:rPr lang="en-US" sz="900" dirty="0">
                          <a:effectLst/>
                        </a:rPr>
                        <a:t>Ash content (%) 580˚C</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13.08%</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16%</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2647708016"/>
                  </a:ext>
                </a:extLst>
              </a:tr>
              <a:tr h="440785">
                <a:tc>
                  <a:txBody>
                    <a:bodyPr/>
                    <a:lstStyle/>
                    <a:p>
                      <a:pPr marL="0" marR="0" algn="ctr">
                        <a:lnSpc>
                          <a:spcPct val="150000"/>
                        </a:lnSpc>
                        <a:spcBef>
                          <a:spcPts val="0"/>
                        </a:spcBef>
                        <a:spcAft>
                          <a:spcPts val="0"/>
                        </a:spcAft>
                      </a:pPr>
                      <a:r>
                        <a:rPr lang="en-US" sz="900" dirty="0">
                          <a:effectLst/>
                        </a:rPr>
                        <a:t>Volatile Organic Matter (%) 950˚C</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68.12%</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57.00%</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1924355760"/>
                  </a:ext>
                </a:extLst>
              </a:tr>
              <a:tr h="378903">
                <a:tc>
                  <a:txBody>
                    <a:bodyPr/>
                    <a:lstStyle/>
                    <a:p>
                      <a:pPr marL="0" marR="0" algn="ctr">
                        <a:lnSpc>
                          <a:spcPct val="150000"/>
                        </a:lnSpc>
                        <a:spcBef>
                          <a:spcPts val="0"/>
                        </a:spcBef>
                        <a:spcAft>
                          <a:spcPts val="0"/>
                        </a:spcAft>
                      </a:pPr>
                      <a:r>
                        <a:rPr lang="en-US" sz="900" dirty="0">
                          <a:effectLst/>
                        </a:rPr>
                        <a:t>Fixed carbon (%)</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3.80%</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11.37%</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2763422154"/>
                  </a:ext>
                </a:extLst>
              </a:tr>
              <a:tr h="378903">
                <a:tc>
                  <a:txBody>
                    <a:bodyPr/>
                    <a:lstStyle/>
                    <a:p>
                      <a:pPr marL="0" marR="0" algn="ctr">
                        <a:lnSpc>
                          <a:spcPct val="150000"/>
                        </a:lnSpc>
                        <a:spcBef>
                          <a:spcPts val="0"/>
                        </a:spcBef>
                        <a:spcAft>
                          <a:spcPts val="0"/>
                        </a:spcAft>
                      </a:pPr>
                      <a:r>
                        <a:rPr lang="en-US" sz="900" dirty="0">
                          <a:effectLst/>
                        </a:rPr>
                        <a:t>pH</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7.1</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6.77</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1094699288"/>
                  </a:ext>
                </a:extLst>
              </a:tr>
              <a:tr h="440785">
                <a:tc>
                  <a:txBody>
                    <a:bodyPr/>
                    <a:lstStyle/>
                    <a:p>
                      <a:pPr marL="0" marR="0" algn="ctr">
                        <a:lnSpc>
                          <a:spcPct val="150000"/>
                        </a:lnSpc>
                        <a:spcBef>
                          <a:spcPts val="0"/>
                        </a:spcBef>
                        <a:spcAft>
                          <a:spcPts val="0"/>
                        </a:spcAft>
                      </a:pPr>
                      <a:r>
                        <a:rPr lang="en-US" sz="900" dirty="0">
                          <a:effectLst/>
                        </a:rPr>
                        <a:t>Electrical conductivity (µS/cm)</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7360</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528</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3799291672"/>
                  </a:ext>
                </a:extLst>
              </a:tr>
              <a:tr h="440785">
                <a:tc>
                  <a:txBody>
                    <a:bodyPr/>
                    <a:lstStyle/>
                    <a:p>
                      <a:pPr marL="0" marR="0" algn="ctr">
                        <a:lnSpc>
                          <a:spcPct val="150000"/>
                        </a:lnSpc>
                        <a:spcBef>
                          <a:spcPts val="0"/>
                        </a:spcBef>
                        <a:spcAft>
                          <a:spcPts val="0"/>
                        </a:spcAft>
                      </a:pPr>
                      <a:r>
                        <a:rPr lang="en-US" sz="900" dirty="0">
                          <a:effectLst/>
                        </a:rPr>
                        <a:t>Total Dissolve Solid (TDS) (mg/L)</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3820</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2560</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4017840817"/>
                  </a:ext>
                </a:extLst>
              </a:tr>
              <a:tr h="378903">
                <a:tc>
                  <a:txBody>
                    <a:bodyPr/>
                    <a:lstStyle/>
                    <a:p>
                      <a:pPr marL="0" marR="0" algn="ctr">
                        <a:lnSpc>
                          <a:spcPct val="150000"/>
                        </a:lnSpc>
                        <a:spcBef>
                          <a:spcPts val="0"/>
                        </a:spcBef>
                        <a:spcAft>
                          <a:spcPts val="0"/>
                        </a:spcAft>
                      </a:pPr>
                      <a:r>
                        <a:rPr lang="en-US" sz="900" dirty="0">
                          <a:effectLst/>
                        </a:rPr>
                        <a:t>Specific gravity (gm/cc)</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0.79</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0.8</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2372698677"/>
                  </a:ext>
                </a:extLst>
              </a:tr>
              <a:tr h="378903">
                <a:tc>
                  <a:txBody>
                    <a:bodyPr/>
                    <a:lstStyle/>
                    <a:p>
                      <a:pPr marL="0" marR="0" algn="ctr">
                        <a:lnSpc>
                          <a:spcPct val="150000"/>
                        </a:lnSpc>
                        <a:spcBef>
                          <a:spcPts val="0"/>
                        </a:spcBef>
                        <a:spcAft>
                          <a:spcPts val="0"/>
                        </a:spcAft>
                      </a:pPr>
                      <a:r>
                        <a:rPr lang="en-US" sz="900" dirty="0">
                          <a:effectLst/>
                        </a:rPr>
                        <a:t>Total Hardness (PPM)</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720</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850</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1359585484"/>
                  </a:ext>
                </a:extLst>
              </a:tr>
              <a:tr h="378903">
                <a:tc>
                  <a:txBody>
                    <a:bodyPr/>
                    <a:lstStyle/>
                    <a:p>
                      <a:pPr marL="0" marR="0" algn="ctr">
                        <a:lnSpc>
                          <a:spcPct val="150000"/>
                        </a:lnSpc>
                        <a:spcBef>
                          <a:spcPts val="0"/>
                        </a:spcBef>
                        <a:spcAft>
                          <a:spcPts val="0"/>
                        </a:spcAft>
                      </a:pPr>
                      <a:r>
                        <a:rPr lang="en-US" sz="900" dirty="0">
                          <a:effectLst/>
                        </a:rPr>
                        <a:t>Alkalinity (mg/L)</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470</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360</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984680491"/>
                  </a:ext>
                </a:extLst>
              </a:tr>
              <a:tr h="378903">
                <a:tc>
                  <a:txBody>
                    <a:bodyPr/>
                    <a:lstStyle/>
                    <a:p>
                      <a:pPr marL="0" marR="0" algn="ctr">
                        <a:lnSpc>
                          <a:spcPct val="150000"/>
                        </a:lnSpc>
                        <a:spcBef>
                          <a:spcPts val="0"/>
                        </a:spcBef>
                        <a:spcAft>
                          <a:spcPts val="0"/>
                        </a:spcAft>
                      </a:pPr>
                      <a:r>
                        <a:rPr lang="en-US" sz="900" dirty="0">
                          <a:effectLst/>
                        </a:rPr>
                        <a:t>Phosphate (mg/L)</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33.9</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tc>
                  <a:txBody>
                    <a:bodyPr/>
                    <a:lstStyle/>
                    <a:p>
                      <a:pPr marL="0" marR="0" algn="ctr">
                        <a:lnSpc>
                          <a:spcPct val="150000"/>
                        </a:lnSpc>
                        <a:spcBef>
                          <a:spcPts val="0"/>
                        </a:spcBef>
                        <a:spcAft>
                          <a:spcPts val="0"/>
                        </a:spcAft>
                      </a:pPr>
                      <a:r>
                        <a:rPr lang="en-US" sz="900" dirty="0">
                          <a:effectLst/>
                        </a:rPr>
                        <a:t>42.4</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583" marR="44583" marT="0" marB="0" anchor="ctr"/>
                </a:tc>
                <a:extLst>
                  <a:ext uri="{0D108BD9-81ED-4DB2-BD59-A6C34878D82A}">
                    <a16:rowId xmlns:a16="http://schemas.microsoft.com/office/drawing/2014/main" val="793306449"/>
                  </a:ext>
                </a:extLst>
              </a:tr>
            </a:tbl>
          </a:graphicData>
        </a:graphic>
      </p:graphicFrame>
      <p:sp>
        <p:nvSpPr>
          <p:cNvPr id="4" name="Title 1">
            <a:extLst>
              <a:ext uri="{FF2B5EF4-FFF2-40B4-BE49-F238E27FC236}">
                <a16:creationId xmlns:a16="http://schemas.microsoft.com/office/drawing/2014/main" id="{017F1E9B-0C1B-433A-8FF3-72B82FA3827A}"/>
              </a:ext>
            </a:extLst>
          </p:cNvPr>
          <p:cNvSpPr txBox="1">
            <a:spLocks/>
          </p:cNvSpPr>
          <p:nvPr/>
        </p:nvSpPr>
        <p:spPr>
          <a:xfrm>
            <a:off x="444930" y="397565"/>
            <a:ext cx="10515600" cy="10419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Appendix</a:t>
            </a:r>
          </a:p>
        </p:txBody>
      </p:sp>
      <p:graphicFrame>
        <p:nvGraphicFramePr>
          <p:cNvPr id="5" name="Chart 4">
            <a:extLst>
              <a:ext uri="{FF2B5EF4-FFF2-40B4-BE49-F238E27FC236}">
                <a16:creationId xmlns:a16="http://schemas.microsoft.com/office/drawing/2014/main" id="{E75B1A05-5074-4D34-B3C8-76CF260C1CFE}"/>
              </a:ext>
            </a:extLst>
          </p:cNvPr>
          <p:cNvGraphicFramePr/>
          <p:nvPr>
            <p:extLst>
              <p:ext uri="{D42A27DB-BD31-4B8C-83A1-F6EECF244321}">
                <p14:modId xmlns:p14="http://schemas.microsoft.com/office/powerpoint/2010/main" val="4114530676"/>
              </p:ext>
            </p:extLst>
          </p:nvPr>
        </p:nvGraphicFramePr>
        <p:xfrm>
          <a:off x="329046" y="1107351"/>
          <a:ext cx="5825836" cy="55161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61455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93C0-8783-4A13-BA9C-1059F4CEE1F1}"/>
              </a:ext>
            </a:extLst>
          </p:cNvPr>
          <p:cNvSpPr>
            <a:spLocks noGrp="1"/>
          </p:cNvSpPr>
          <p:nvPr>
            <p:ph type="title"/>
          </p:nvPr>
        </p:nvSpPr>
        <p:spPr>
          <a:xfrm>
            <a:off x="444930" y="113910"/>
            <a:ext cx="10515600" cy="1325563"/>
          </a:xfrm>
        </p:spPr>
        <p:txBody>
          <a:bodyPr/>
          <a:lstStyle/>
          <a:p>
            <a:r>
              <a:rPr lang="en-US" dirty="0"/>
              <a:t>Background</a:t>
            </a:r>
          </a:p>
        </p:txBody>
      </p:sp>
      <p:sp>
        <p:nvSpPr>
          <p:cNvPr id="4" name="TextBox 3">
            <a:extLst>
              <a:ext uri="{FF2B5EF4-FFF2-40B4-BE49-F238E27FC236}">
                <a16:creationId xmlns:a16="http://schemas.microsoft.com/office/drawing/2014/main" id="{71BFAACB-F5D1-4103-A469-23B7D6753AF6}"/>
              </a:ext>
            </a:extLst>
          </p:cNvPr>
          <p:cNvSpPr txBox="1"/>
          <p:nvPr/>
        </p:nvSpPr>
        <p:spPr>
          <a:xfrm>
            <a:off x="444930" y="1425047"/>
            <a:ext cx="10184970" cy="463588"/>
          </a:xfrm>
          <a:prstGeom prst="rect">
            <a:avLst/>
          </a:prstGeom>
          <a:noFill/>
        </p:spPr>
        <p:txBody>
          <a:bodyPr wrap="square" rtlCol="0">
            <a:spAutoFit/>
          </a:bodyPr>
          <a:lstStyle/>
          <a:p>
            <a:pPr>
              <a:lnSpc>
                <a:spcPct val="150000"/>
              </a:lnSpc>
            </a:pPr>
            <a:r>
              <a:rPr lang="en-US" dirty="0"/>
              <a:t>However, this large source of income is not without its demons.</a:t>
            </a:r>
          </a:p>
        </p:txBody>
      </p:sp>
      <p:sp>
        <p:nvSpPr>
          <p:cNvPr id="5" name="TextBox 4">
            <a:extLst>
              <a:ext uri="{FF2B5EF4-FFF2-40B4-BE49-F238E27FC236}">
                <a16:creationId xmlns:a16="http://schemas.microsoft.com/office/drawing/2014/main" id="{ED0808AA-128B-426C-9429-5AF46DA99CB2}"/>
              </a:ext>
            </a:extLst>
          </p:cNvPr>
          <p:cNvSpPr txBox="1"/>
          <p:nvPr/>
        </p:nvSpPr>
        <p:spPr>
          <a:xfrm>
            <a:off x="444930" y="1876124"/>
            <a:ext cx="10362770" cy="463588"/>
          </a:xfrm>
          <a:prstGeom prst="rect">
            <a:avLst/>
          </a:prstGeom>
          <a:noFill/>
        </p:spPr>
        <p:txBody>
          <a:bodyPr wrap="square" rtlCol="0">
            <a:spAutoFit/>
          </a:bodyPr>
          <a:lstStyle/>
          <a:p>
            <a:pPr>
              <a:lnSpc>
                <a:spcPct val="150000"/>
              </a:lnSpc>
            </a:pPr>
            <a:r>
              <a:rPr lang="en-US" dirty="0"/>
              <a:t>The RMG Sector is one of the </a:t>
            </a:r>
            <a:r>
              <a:rPr lang="en-US" b="1" dirty="0"/>
              <a:t>largest consumers of water and chemicals in our country.</a:t>
            </a:r>
          </a:p>
        </p:txBody>
      </p:sp>
      <p:sp>
        <p:nvSpPr>
          <p:cNvPr id="7" name="TextBox 6">
            <a:extLst>
              <a:ext uri="{FF2B5EF4-FFF2-40B4-BE49-F238E27FC236}">
                <a16:creationId xmlns:a16="http://schemas.microsoft.com/office/drawing/2014/main" id="{ED51CC47-197A-4953-9D58-079133FBF38D}"/>
              </a:ext>
            </a:extLst>
          </p:cNvPr>
          <p:cNvSpPr txBox="1"/>
          <p:nvPr/>
        </p:nvSpPr>
        <p:spPr>
          <a:xfrm>
            <a:off x="444930" y="2462517"/>
            <a:ext cx="10692970" cy="966483"/>
          </a:xfrm>
          <a:prstGeom prst="rect">
            <a:avLst/>
          </a:prstGeom>
          <a:noFill/>
        </p:spPr>
        <p:txBody>
          <a:bodyPr wrap="square" rtlCol="0">
            <a:spAutoFit/>
          </a:bodyPr>
          <a:lstStyle/>
          <a:p>
            <a:pPr>
              <a:lnSpc>
                <a:spcPct val="150000"/>
              </a:lnSpc>
            </a:pPr>
            <a:r>
              <a:rPr lang="en-US" dirty="0"/>
              <a:t>In the fiscal year of 2018-2019, almost </a:t>
            </a:r>
            <a:r>
              <a:rPr lang="en-US" sz="2000" dirty="0">
                <a:solidFill>
                  <a:schemeClr val="accent1"/>
                </a:solidFill>
              </a:rPr>
              <a:t>1.95 million metric tons</a:t>
            </a:r>
            <a:r>
              <a:rPr lang="en-US" sz="2000" dirty="0"/>
              <a:t> </a:t>
            </a:r>
            <a:r>
              <a:rPr lang="en-US" dirty="0"/>
              <a:t>of textile chemicals were consumed to produce </a:t>
            </a:r>
            <a:r>
              <a:rPr lang="en-US" sz="2000" dirty="0">
                <a:solidFill>
                  <a:schemeClr val="accent1"/>
                </a:solidFill>
              </a:rPr>
              <a:t>2.69 million metric tons of fabric</a:t>
            </a:r>
            <a:r>
              <a:rPr lang="en-US" sz="2000" dirty="0"/>
              <a:t>.</a:t>
            </a:r>
          </a:p>
        </p:txBody>
      </p:sp>
      <p:sp>
        <p:nvSpPr>
          <p:cNvPr id="10" name="TextBox 9">
            <a:extLst>
              <a:ext uri="{FF2B5EF4-FFF2-40B4-BE49-F238E27FC236}">
                <a16:creationId xmlns:a16="http://schemas.microsoft.com/office/drawing/2014/main" id="{2540F527-7300-4C50-9328-F4DFBB0F6309}"/>
              </a:ext>
            </a:extLst>
          </p:cNvPr>
          <p:cNvSpPr txBox="1"/>
          <p:nvPr/>
        </p:nvSpPr>
        <p:spPr>
          <a:xfrm>
            <a:off x="444931" y="6218041"/>
            <a:ext cx="11747070" cy="553998"/>
          </a:xfrm>
          <a:prstGeom prst="rect">
            <a:avLst/>
          </a:prstGeom>
          <a:noFill/>
        </p:spPr>
        <p:txBody>
          <a:bodyPr wrap="square" rtlCol="0">
            <a:spAutoFit/>
          </a:bodyPr>
          <a:lstStyle/>
          <a:p>
            <a:r>
              <a:rPr lang="en-US" sz="1000" dirty="0"/>
              <a:t>Reference: 	Annual Report - Year 1. (2020). </a:t>
            </a:r>
            <a:r>
              <a:rPr lang="en-US" sz="1000" dirty="0" err="1"/>
              <a:t>EsTex</a:t>
            </a:r>
            <a:r>
              <a:rPr lang="en-US" sz="1000" dirty="0"/>
              <a:t> Group, BUET.</a:t>
            </a:r>
          </a:p>
          <a:p>
            <a:r>
              <a:rPr lang="en-US" sz="1000" dirty="0"/>
              <a:t>	Haque, F., </a:t>
            </a:r>
            <a:r>
              <a:rPr lang="en-US" sz="1000" dirty="0" err="1"/>
              <a:t>Khandaker</a:t>
            </a:r>
            <a:r>
              <a:rPr lang="en-US" sz="1000" dirty="0"/>
              <a:t>, M. M. R., Chakraborty, R., &amp; Khan, M. S. (2020). Identifying Practices and Prospects of Chemical Safety and Security in the Bangladesh Textiles Sector,</a:t>
            </a:r>
          </a:p>
          <a:p>
            <a:r>
              <a:rPr lang="en-US" sz="1000" dirty="0"/>
              <a:t> 	Journal of Chemical Education, 97(7), 1747–1755. </a:t>
            </a:r>
          </a:p>
        </p:txBody>
      </p:sp>
      <p:sp>
        <p:nvSpPr>
          <p:cNvPr id="12" name="TextBox 11">
            <a:extLst>
              <a:ext uri="{FF2B5EF4-FFF2-40B4-BE49-F238E27FC236}">
                <a16:creationId xmlns:a16="http://schemas.microsoft.com/office/drawing/2014/main" id="{890F211E-7DE1-4550-B5AB-7F0FB26C727A}"/>
              </a:ext>
            </a:extLst>
          </p:cNvPr>
          <p:cNvSpPr txBox="1"/>
          <p:nvPr/>
        </p:nvSpPr>
        <p:spPr>
          <a:xfrm>
            <a:off x="444930" y="3551805"/>
            <a:ext cx="8191070" cy="1294585"/>
          </a:xfrm>
          <a:prstGeom prst="rect">
            <a:avLst/>
          </a:prstGeom>
          <a:noFill/>
        </p:spPr>
        <p:txBody>
          <a:bodyPr wrap="square">
            <a:spAutoFit/>
          </a:bodyPr>
          <a:lstStyle/>
          <a:p>
            <a:pPr>
              <a:lnSpc>
                <a:spcPct val="150000"/>
              </a:lnSpc>
            </a:pPr>
            <a:r>
              <a:rPr lang="en-US" dirty="0"/>
              <a:t>Caustic Soda, Chlorine, Chlorinated paraffin wax, H</a:t>
            </a:r>
            <a:r>
              <a:rPr lang="en-US" baseline="-25000" dirty="0"/>
              <a:t>2</a:t>
            </a:r>
            <a:r>
              <a:rPr lang="en-US" dirty="0"/>
              <a:t>O</a:t>
            </a:r>
            <a:r>
              <a:rPr lang="en-US" baseline="-25000" dirty="0"/>
              <a:t>2</a:t>
            </a:r>
            <a:r>
              <a:rPr lang="en-US" dirty="0"/>
              <a:t>, Hydrochloric Acid, </a:t>
            </a:r>
            <a:r>
              <a:rPr lang="en-US" dirty="0" err="1"/>
              <a:t>NaClO</a:t>
            </a:r>
            <a:r>
              <a:rPr lang="en-US" dirty="0"/>
              <a:t>, bleaching powder, Sulfuric acid, Soda Ash, Glauber salt</a:t>
            </a:r>
          </a:p>
          <a:p>
            <a:pPr>
              <a:lnSpc>
                <a:spcPct val="150000"/>
              </a:lnSpc>
            </a:pPr>
            <a:r>
              <a:rPr lang="en-US" dirty="0"/>
              <a:t>Anti-creasing agent, wetting agent, soaping agent, Fixing agent, Enzymes </a:t>
            </a:r>
          </a:p>
        </p:txBody>
      </p:sp>
      <p:sp>
        <p:nvSpPr>
          <p:cNvPr id="13" name="TextBox 12">
            <a:extLst>
              <a:ext uri="{FF2B5EF4-FFF2-40B4-BE49-F238E27FC236}">
                <a16:creationId xmlns:a16="http://schemas.microsoft.com/office/drawing/2014/main" id="{3F7333E7-086B-43BA-8294-18537FCB3B5C}"/>
              </a:ext>
            </a:extLst>
          </p:cNvPr>
          <p:cNvSpPr txBox="1"/>
          <p:nvPr/>
        </p:nvSpPr>
        <p:spPr>
          <a:xfrm>
            <a:off x="444930" y="5027397"/>
            <a:ext cx="10692970" cy="504818"/>
          </a:xfrm>
          <a:prstGeom prst="rect">
            <a:avLst/>
          </a:prstGeom>
          <a:noFill/>
        </p:spPr>
        <p:txBody>
          <a:bodyPr wrap="square" rtlCol="0">
            <a:spAutoFit/>
          </a:bodyPr>
          <a:lstStyle/>
          <a:p>
            <a:pPr>
              <a:lnSpc>
                <a:spcPct val="150000"/>
              </a:lnSpc>
            </a:pPr>
            <a:r>
              <a:rPr lang="en-US" dirty="0"/>
              <a:t>Waste water production from this industry will reach almost </a:t>
            </a:r>
            <a:r>
              <a:rPr lang="en-US" sz="2000" dirty="0">
                <a:solidFill>
                  <a:schemeClr val="accent1"/>
                </a:solidFill>
              </a:rPr>
              <a:t>349 million m</a:t>
            </a:r>
            <a:r>
              <a:rPr lang="en-US" sz="2000" baseline="30000" dirty="0">
                <a:solidFill>
                  <a:schemeClr val="accent1"/>
                </a:solidFill>
              </a:rPr>
              <a:t>3</a:t>
            </a:r>
            <a:r>
              <a:rPr lang="en-US" sz="2000" dirty="0">
                <a:solidFill>
                  <a:schemeClr val="accent1"/>
                </a:solidFill>
              </a:rPr>
              <a:t> </a:t>
            </a:r>
            <a:r>
              <a:rPr lang="en-US" dirty="0"/>
              <a:t>by 2021. </a:t>
            </a:r>
            <a:endParaRPr lang="en-US" sz="2000" dirty="0"/>
          </a:p>
        </p:txBody>
      </p:sp>
      <p:sp>
        <p:nvSpPr>
          <p:cNvPr id="8" name="Slide Number Placeholder 7">
            <a:extLst>
              <a:ext uri="{FF2B5EF4-FFF2-40B4-BE49-F238E27FC236}">
                <a16:creationId xmlns:a16="http://schemas.microsoft.com/office/drawing/2014/main" id="{B6494D29-6B83-49BD-8572-1411772D9C0F}"/>
              </a:ext>
            </a:extLst>
          </p:cNvPr>
          <p:cNvSpPr>
            <a:spLocks noGrp="1"/>
          </p:cNvSpPr>
          <p:nvPr>
            <p:ph type="sldNum" sz="quarter" idx="12"/>
          </p:nvPr>
        </p:nvSpPr>
        <p:spPr/>
        <p:txBody>
          <a:bodyPr/>
          <a:lstStyle/>
          <a:p>
            <a:fld id="{76E92D81-2366-4C30-8B2B-721EA5F94BFA}" type="slidenum">
              <a:rPr lang="en-US" smtClean="0"/>
              <a:t>3</a:t>
            </a:fld>
            <a:endParaRPr lang="en-US"/>
          </a:p>
        </p:txBody>
      </p:sp>
    </p:spTree>
    <p:extLst>
      <p:ext uri="{BB962C8B-B14F-4D97-AF65-F5344CB8AC3E}">
        <p14:creationId xmlns:p14="http://schemas.microsoft.com/office/powerpoint/2010/main" val="3711781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93C0-8783-4A13-BA9C-1059F4CEE1F1}"/>
              </a:ext>
            </a:extLst>
          </p:cNvPr>
          <p:cNvSpPr>
            <a:spLocks noGrp="1"/>
          </p:cNvSpPr>
          <p:nvPr>
            <p:ph type="title"/>
          </p:nvPr>
        </p:nvSpPr>
        <p:spPr>
          <a:xfrm>
            <a:off x="444930" y="113910"/>
            <a:ext cx="10515600" cy="1325563"/>
          </a:xfrm>
        </p:spPr>
        <p:txBody>
          <a:bodyPr/>
          <a:lstStyle/>
          <a:p>
            <a:r>
              <a:rPr lang="en-US" dirty="0"/>
              <a:t>The Waste Problem</a:t>
            </a:r>
          </a:p>
        </p:txBody>
      </p:sp>
      <p:sp>
        <p:nvSpPr>
          <p:cNvPr id="4" name="TextBox 3">
            <a:extLst>
              <a:ext uri="{FF2B5EF4-FFF2-40B4-BE49-F238E27FC236}">
                <a16:creationId xmlns:a16="http://schemas.microsoft.com/office/drawing/2014/main" id="{71BFAACB-F5D1-4103-A469-23B7D6753AF6}"/>
              </a:ext>
            </a:extLst>
          </p:cNvPr>
          <p:cNvSpPr txBox="1"/>
          <p:nvPr/>
        </p:nvSpPr>
        <p:spPr>
          <a:xfrm>
            <a:off x="444930" y="1425047"/>
            <a:ext cx="10184970" cy="879087"/>
          </a:xfrm>
          <a:prstGeom prst="rect">
            <a:avLst/>
          </a:prstGeom>
          <a:noFill/>
        </p:spPr>
        <p:txBody>
          <a:bodyPr wrap="square" rtlCol="0">
            <a:spAutoFit/>
          </a:bodyPr>
          <a:lstStyle/>
          <a:p>
            <a:pPr>
              <a:lnSpc>
                <a:spcPct val="150000"/>
              </a:lnSpc>
            </a:pPr>
            <a:r>
              <a:rPr lang="en-US" dirty="0"/>
              <a:t>This large amount of water has to be treated in ETPs, each operating in a variety of ways to treat specific kinds of waste, utilizing different chemical and biological substrates.</a:t>
            </a:r>
          </a:p>
        </p:txBody>
      </p:sp>
      <p:sp>
        <p:nvSpPr>
          <p:cNvPr id="7" name="TextBox 6">
            <a:extLst>
              <a:ext uri="{FF2B5EF4-FFF2-40B4-BE49-F238E27FC236}">
                <a16:creationId xmlns:a16="http://schemas.microsoft.com/office/drawing/2014/main" id="{ED51CC47-197A-4953-9D58-079133FBF38D}"/>
              </a:ext>
            </a:extLst>
          </p:cNvPr>
          <p:cNvSpPr txBox="1"/>
          <p:nvPr/>
        </p:nvSpPr>
        <p:spPr>
          <a:xfrm>
            <a:off x="444930" y="2462517"/>
            <a:ext cx="10692970" cy="966483"/>
          </a:xfrm>
          <a:prstGeom prst="rect">
            <a:avLst/>
          </a:prstGeom>
          <a:noFill/>
        </p:spPr>
        <p:txBody>
          <a:bodyPr wrap="square" rtlCol="0">
            <a:spAutoFit/>
          </a:bodyPr>
          <a:lstStyle/>
          <a:p>
            <a:pPr>
              <a:lnSpc>
                <a:spcPct val="150000"/>
              </a:lnSpc>
            </a:pPr>
            <a:r>
              <a:rPr lang="en-US" dirty="0"/>
              <a:t>It is reported that the textile sector of Bangladesh discharges </a:t>
            </a:r>
            <a:r>
              <a:rPr lang="en-US" sz="2000" dirty="0">
                <a:solidFill>
                  <a:srgbClr val="FF0000"/>
                </a:solidFill>
              </a:rPr>
              <a:t>2 million m</a:t>
            </a:r>
            <a:r>
              <a:rPr lang="en-US" sz="2000" baseline="30000" dirty="0">
                <a:solidFill>
                  <a:srgbClr val="FF0000"/>
                </a:solidFill>
              </a:rPr>
              <a:t>3</a:t>
            </a:r>
            <a:r>
              <a:rPr lang="en-US" sz="2000" dirty="0">
                <a:solidFill>
                  <a:srgbClr val="FF0000"/>
                </a:solidFill>
              </a:rPr>
              <a:t> each day </a:t>
            </a:r>
          </a:p>
          <a:p>
            <a:pPr>
              <a:lnSpc>
                <a:spcPct val="150000"/>
              </a:lnSpc>
            </a:pPr>
            <a:r>
              <a:rPr lang="en-US" dirty="0"/>
              <a:t>and at least </a:t>
            </a:r>
            <a:r>
              <a:rPr lang="en-US" sz="2000" dirty="0">
                <a:solidFill>
                  <a:srgbClr val="FF0000"/>
                </a:solidFill>
              </a:rPr>
              <a:t>2.81 million metric ton sludge</a:t>
            </a:r>
            <a:r>
              <a:rPr lang="en-US" dirty="0">
                <a:solidFill>
                  <a:srgbClr val="FF0000"/>
                </a:solidFill>
              </a:rPr>
              <a:t> </a:t>
            </a:r>
            <a:r>
              <a:rPr lang="en-US" dirty="0"/>
              <a:t>is produced every year .</a:t>
            </a:r>
            <a:endParaRPr lang="en-US" sz="2000" dirty="0"/>
          </a:p>
        </p:txBody>
      </p:sp>
      <p:sp>
        <p:nvSpPr>
          <p:cNvPr id="10" name="TextBox 9">
            <a:extLst>
              <a:ext uri="{FF2B5EF4-FFF2-40B4-BE49-F238E27FC236}">
                <a16:creationId xmlns:a16="http://schemas.microsoft.com/office/drawing/2014/main" id="{2540F527-7300-4C50-9328-F4DFBB0F6309}"/>
              </a:ext>
            </a:extLst>
          </p:cNvPr>
          <p:cNvSpPr txBox="1"/>
          <p:nvPr/>
        </p:nvSpPr>
        <p:spPr>
          <a:xfrm>
            <a:off x="444931" y="6218041"/>
            <a:ext cx="11747070" cy="553998"/>
          </a:xfrm>
          <a:prstGeom prst="rect">
            <a:avLst/>
          </a:prstGeom>
          <a:noFill/>
        </p:spPr>
        <p:txBody>
          <a:bodyPr wrap="square" rtlCol="0">
            <a:spAutoFit/>
          </a:bodyPr>
          <a:lstStyle/>
          <a:p>
            <a:r>
              <a:rPr lang="en-US" sz="1000" dirty="0"/>
              <a:t>Reference: 	Arun Kanti Guha, </a:t>
            </a:r>
            <a:r>
              <a:rPr lang="en-US" sz="1000" dirty="0" err="1"/>
              <a:t>Oaliur</a:t>
            </a:r>
            <a:r>
              <a:rPr lang="en-US" sz="1000" dirty="0"/>
              <a:t> Rahman, </a:t>
            </a:r>
            <a:r>
              <a:rPr lang="en-US" sz="1000" dirty="0" err="1"/>
              <a:t>Sumit</a:t>
            </a:r>
            <a:r>
              <a:rPr lang="en-US" sz="1000" dirty="0"/>
              <a:t> Das, Md. Sazzad Hossain, Characterization and Composting of Textile Sludge, Resources and Environment.</a:t>
            </a:r>
          </a:p>
          <a:p>
            <a:r>
              <a:rPr lang="en-US" sz="1000" dirty="0"/>
              <a:t>	Haque, F., </a:t>
            </a:r>
            <a:r>
              <a:rPr lang="en-US" sz="1000" dirty="0" err="1"/>
              <a:t>Khandaker</a:t>
            </a:r>
            <a:r>
              <a:rPr lang="en-US" sz="1000" dirty="0"/>
              <a:t>, M. M. R., Chakraborty, R., &amp; Khan, M. S. (2020). Identifying Practices and Prospects of Chemical Safety and Security in the Bangladesh Textiles Sector. 	Journal of Chemical Education, 97(7), 1747–1755. </a:t>
            </a:r>
          </a:p>
        </p:txBody>
      </p:sp>
      <p:sp>
        <p:nvSpPr>
          <p:cNvPr id="9" name="TextBox 8">
            <a:extLst>
              <a:ext uri="{FF2B5EF4-FFF2-40B4-BE49-F238E27FC236}">
                <a16:creationId xmlns:a16="http://schemas.microsoft.com/office/drawing/2014/main" id="{9A3891AF-F43D-4CD2-8D45-A02CD0856028}"/>
              </a:ext>
            </a:extLst>
          </p:cNvPr>
          <p:cNvSpPr txBox="1"/>
          <p:nvPr/>
        </p:nvSpPr>
        <p:spPr>
          <a:xfrm>
            <a:off x="444930" y="3745272"/>
            <a:ext cx="10692970" cy="463588"/>
          </a:xfrm>
          <a:prstGeom prst="rect">
            <a:avLst/>
          </a:prstGeom>
          <a:noFill/>
        </p:spPr>
        <p:txBody>
          <a:bodyPr wrap="square" rtlCol="0">
            <a:spAutoFit/>
          </a:bodyPr>
          <a:lstStyle/>
          <a:p>
            <a:pPr>
              <a:lnSpc>
                <a:spcPct val="150000"/>
              </a:lnSpc>
            </a:pPr>
            <a:r>
              <a:rPr lang="en-US" dirty="0"/>
              <a:t>Heavy Metals: </a:t>
            </a:r>
            <a:r>
              <a:rPr lang="en-US" dirty="0">
                <a:solidFill>
                  <a:schemeClr val="accent2"/>
                </a:solidFill>
              </a:rPr>
              <a:t>Titanium, Zinc, Nickel, Manganese, Lead, Cadmium, Ruthenium, Arsenic, Chromium</a:t>
            </a:r>
            <a:endParaRPr lang="en-US" sz="2000" dirty="0">
              <a:solidFill>
                <a:schemeClr val="accent2"/>
              </a:solidFill>
            </a:endParaRPr>
          </a:p>
        </p:txBody>
      </p:sp>
      <p:sp>
        <p:nvSpPr>
          <p:cNvPr id="11" name="TextBox 10">
            <a:extLst>
              <a:ext uri="{FF2B5EF4-FFF2-40B4-BE49-F238E27FC236}">
                <a16:creationId xmlns:a16="http://schemas.microsoft.com/office/drawing/2014/main" id="{FF05B265-3D31-4095-80D6-086C850BB01A}"/>
              </a:ext>
            </a:extLst>
          </p:cNvPr>
          <p:cNvSpPr txBox="1"/>
          <p:nvPr/>
        </p:nvSpPr>
        <p:spPr>
          <a:xfrm>
            <a:off x="444930" y="4192929"/>
            <a:ext cx="10692970" cy="463588"/>
          </a:xfrm>
          <a:prstGeom prst="rect">
            <a:avLst/>
          </a:prstGeom>
          <a:noFill/>
        </p:spPr>
        <p:txBody>
          <a:bodyPr wrap="square" rtlCol="0">
            <a:spAutoFit/>
          </a:bodyPr>
          <a:lstStyle/>
          <a:p>
            <a:pPr>
              <a:lnSpc>
                <a:spcPct val="150000"/>
              </a:lnSpc>
            </a:pPr>
            <a:r>
              <a:rPr lang="en-US" dirty="0"/>
              <a:t>Other elements:</a:t>
            </a:r>
            <a:r>
              <a:rPr lang="en-US" dirty="0">
                <a:solidFill>
                  <a:schemeClr val="accent2"/>
                </a:solidFill>
              </a:rPr>
              <a:t> </a:t>
            </a:r>
            <a:r>
              <a:rPr lang="en-US" dirty="0">
                <a:solidFill>
                  <a:srgbClr val="7030A0"/>
                </a:solidFill>
              </a:rPr>
              <a:t>Sodium, Sulfur</a:t>
            </a:r>
            <a:r>
              <a:rPr lang="en-US" dirty="0">
                <a:solidFill>
                  <a:schemeClr val="accent2"/>
                </a:solidFill>
              </a:rPr>
              <a:t>	 </a:t>
            </a:r>
            <a:r>
              <a:rPr lang="en-US" dirty="0">
                <a:solidFill>
                  <a:schemeClr val="accent4"/>
                </a:solidFill>
              </a:rPr>
              <a:t>Calcium, Iron, Potassium, Magnesium and Copper </a:t>
            </a:r>
            <a:endParaRPr lang="en-US" sz="2000" dirty="0">
              <a:solidFill>
                <a:schemeClr val="accent4"/>
              </a:solidFill>
            </a:endParaRPr>
          </a:p>
        </p:txBody>
      </p:sp>
      <p:sp>
        <p:nvSpPr>
          <p:cNvPr id="3" name="Slide Number Placeholder 2">
            <a:extLst>
              <a:ext uri="{FF2B5EF4-FFF2-40B4-BE49-F238E27FC236}">
                <a16:creationId xmlns:a16="http://schemas.microsoft.com/office/drawing/2014/main" id="{4EA3D71E-976E-4AFF-84C7-7BD64D7964F9}"/>
              </a:ext>
            </a:extLst>
          </p:cNvPr>
          <p:cNvSpPr>
            <a:spLocks noGrp="1"/>
          </p:cNvSpPr>
          <p:nvPr>
            <p:ph type="sldNum" sz="quarter" idx="12"/>
          </p:nvPr>
        </p:nvSpPr>
        <p:spPr/>
        <p:txBody>
          <a:bodyPr/>
          <a:lstStyle/>
          <a:p>
            <a:fld id="{76E92D81-2366-4C30-8B2B-721EA5F94BFA}" type="slidenum">
              <a:rPr lang="en-US" smtClean="0"/>
              <a:t>4</a:t>
            </a:fld>
            <a:endParaRPr lang="en-US"/>
          </a:p>
        </p:txBody>
      </p:sp>
    </p:spTree>
    <p:extLst>
      <p:ext uri="{BB962C8B-B14F-4D97-AF65-F5344CB8AC3E}">
        <p14:creationId xmlns:p14="http://schemas.microsoft.com/office/powerpoint/2010/main" val="3883287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93C0-8783-4A13-BA9C-1059F4CEE1F1}"/>
              </a:ext>
            </a:extLst>
          </p:cNvPr>
          <p:cNvSpPr>
            <a:spLocks noGrp="1"/>
          </p:cNvSpPr>
          <p:nvPr>
            <p:ph type="title"/>
          </p:nvPr>
        </p:nvSpPr>
        <p:spPr>
          <a:xfrm>
            <a:off x="444930" y="113910"/>
            <a:ext cx="10515600" cy="1325563"/>
          </a:xfrm>
        </p:spPr>
        <p:txBody>
          <a:bodyPr/>
          <a:lstStyle/>
          <a:p>
            <a:r>
              <a:rPr lang="en-US" dirty="0"/>
              <a:t>The Waste Problem</a:t>
            </a:r>
          </a:p>
        </p:txBody>
      </p:sp>
      <p:sp>
        <p:nvSpPr>
          <p:cNvPr id="10" name="TextBox 9">
            <a:extLst>
              <a:ext uri="{FF2B5EF4-FFF2-40B4-BE49-F238E27FC236}">
                <a16:creationId xmlns:a16="http://schemas.microsoft.com/office/drawing/2014/main" id="{2540F527-7300-4C50-9328-F4DFBB0F6309}"/>
              </a:ext>
            </a:extLst>
          </p:cNvPr>
          <p:cNvSpPr txBox="1"/>
          <p:nvPr/>
        </p:nvSpPr>
        <p:spPr>
          <a:xfrm>
            <a:off x="444931" y="6218041"/>
            <a:ext cx="11747070" cy="507831"/>
          </a:xfrm>
          <a:prstGeom prst="rect">
            <a:avLst/>
          </a:prstGeom>
          <a:noFill/>
        </p:spPr>
        <p:txBody>
          <a:bodyPr wrap="square" rtlCol="0">
            <a:spAutoFit/>
          </a:bodyPr>
          <a:lstStyle/>
          <a:p>
            <a:r>
              <a:rPr lang="en-US" sz="900" dirty="0"/>
              <a:t>Reference: 	Islam, M. M., Halim, M. A., </a:t>
            </a:r>
            <a:r>
              <a:rPr lang="en-US" sz="900" dirty="0" err="1"/>
              <a:t>Safiullah</a:t>
            </a:r>
            <a:r>
              <a:rPr lang="en-US" sz="900" dirty="0"/>
              <a:t>, S., Hoque, S. W., &amp; Islam, M. S. (2009). Heavy metal (Pb, Cd, Zn, Cu, Cr, Fe and Mn) content in textile sludge in Gazipur, Bangladesh. Research Journal of 	Environmental Sciences, 3(3), 311-315</a:t>
            </a:r>
          </a:p>
          <a:p>
            <a:r>
              <a:rPr lang="en-US" sz="900" dirty="0"/>
              <a:t>	Huang, M., Chen, L., Chen, D., &amp; Zhou, S. (2011). Characteristics and aluminum reuse of textile sludge incineration residues after acidification. Journal of Environmental Sciences, 23(12)</a:t>
            </a:r>
          </a:p>
        </p:txBody>
      </p:sp>
      <p:graphicFrame>
        <p:nvGraphicFramePr>
          <p:cNvPr id="8" name="Chart 7">
            <a:extLst>
              <a:ext uri="{FF2B5EF4-FFF2-40B4-BE49-F238E27FC236}">
                <a16:creationId xmlns:a16="http://schemas.microsoft.com/office/drawing/2014/main" id="{A7654F56-4227-415D-BA22-9BF842EC297C}"/>
              </a:ext>
            </a:extLst>
          </p:cNvPr>
          <p:cNvGraphicFramePr>
            <a:graphicFrameLocks noGrp="1"/>
          </p:cNvGraphicFramePr>
          <p:nvPr>
            <p:extLst>
              <p:ext uri="{D42A27DB-BD31-4B8C-83A1-F6EECF244321}">
                <p14:modId xmlns:p14="http://schemas.microsoft.com/office/powerpoint/2010/main" val="2166103177"/>
              </p:ext>
            </p:extLst>
          </p:nvPr>
        </p:nvGraphicFramePr>
        <p:xfrm>
          <a:off x="579804" y="2085109"/>
          <a:ext cx="5516196" cy="3822699"/>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CE896166-493A-4CC9-9C6C-1CE3FC285887}"/>
              </a:ext>
            </a:extLst>
          </p:cNvPr>
          <p:cNvSpPr txBox="1"/>
          <p:nvPr/>
        </p:nvSpPr>
        <p:spPr>
          <a:xfrm>
            <a:off x="444930" y="1189508"/>
            <a:ext cx="5651070" cy="791692"/>
          </a:xfrm>
          <a:prstGeom prst="rect">
            <a:avLst/>
          </a:prstGeom>
          <a:noFill/>
        </p:spPr>
        <p:txBody>
          <a:bodyPr wrap="square" rtlCol="0">
            <a:spAutoFit/>
          </a:bodyPr>
          <a:lstStyle/>
          <a:p>
            <a:pPr>
              <a:lnSpc>
                <a:spcPct val="150000"/>
              </a:lnSpc>
            </a:pPr>
            <a:r>
              <a:rPr lang="en-US" sz="1600" dirty="0"/>
              <a:t>Halim et al. reported for textile sludge from Gazipur industrial area</a:t>
            </a:r>
          </a:p>
        </p:txBody>
      </p:sp>
      <p:graphicFrame>
        <p:nvGraphicFramePr>
          <p:cNvPr id="13" name="Chart 12">
            <a:extLst>
              <a:ext uri="{FF2B5EF4-FFF2-40B4-BE49-F238E27FC236}">
                <a16:creationId xmlns:a16="http://schemas.microsoft.com/office/drawing/2014/main" id="{185E3A19-4D92-4CC8-888C-7F0DA3184379}"/>
              </a:ext>
            </a:extLst>
          </p:cNvPr>
          <p:cNvGraphicFramePr>
            <a:graphicFrameLocks/>
          </p:cNvGraphicFramePr>
          <p:nvPr>
            <p:extLst>
              <p:ext uri="{D42A27DB-BD31-4B8C-83A1-F6EECF244321}">
                <p14:modId xmlns:p14="http://schemas.microsoft.com/office/powerpoint/2010/main" val="3377189935"/>
              </p:ext>
            </p:extLst>
          </p:nvPr>
        </p:nvGraphicFramePr>
        <p:xfrm>
          <a:off x="6400253" y="1981200"/>
          <a:ext cx="5651070" cy="392660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D0E0FC59-F922-4D4C-8206-8305C0B13C80}"/>
              </a:ext>
            </a:extLst>
          </p:cNvPr>
          <p:cNvSpPr txBox="1"/>
          <p:nvPr/>
        </p:nvSpPr>
        <p:spPr>
          <a:xfrm>
            <a:off x="6318466" y="1189508"/>
            <a:ext cx="5651070" cy="422360"/>
          </a:xfrm>
          <a:prstGeom prst="rect">
            <a:avLst/>
          </a:prstGeom>
          <a:noFill/>
        </p:spPr>
        <p:txBody>
          <a:bodyPr wrap="square" rtlCol="0">
            <a:spAutoFit/>
          </a:bodyPr>
          <a:lstStyle/>
          <a:p>
            <a:pPr>
              <a:lnSpc>
                <a:spcPct val="150000"/>
              </a:lnSpc>
            </a:pPr>
            <a:r>
              <a:rPr lang="en-US" sz="1600" dirty="0"/>
              <a:t>Huang et al found for textile sludge</a:t>
            </a:r>
          </a:p>
        </p:txBody>
      </p:sp>
      <p:sp>
        <p:nvSpPr>
          <p:cNvPr id="5" name="Slide Number Placeholder 4">
            <a:extLst>
              <a:ext uri="{FF2B5EF4-FFF2-40B4-BE49-F238E27FC236}">
                <a16:creationId xmlns:a16="http://schemas.microsoft.com/office/drawing/2014/main" id="{00371665-92C0-4F03-BAC9-FDA259A9B682}"/>
              </a:ext>
            </a:extLst>
          </p:cNvPr>
          <p:cNvSpPr>
            <a:spLocks noGrp="1"/>
          </p:cNvSpPr>
          <p:nvPr>
            <p:ph type="sldNum" sz="quarter" idx="12"/>
          </p:nvPr>
        </p:nvSpPr>
        <p:spPr/>
        <p:txBody>
          <a:bodyPr/>
          <a:lstStyle/>
          <a:p>
            <a:fld id="{76E92D81-2366-4C30-8B2B-721EA5F94BFA}" type="slidenum">
              <a:rPr lang="en-US" smtClean="0"/>
              <a:t>5</a:t>
            </a:fld>
            <a:endParaRPr lang="en-US" dirty="0"/>
          </a:p>
        </p:txBody>
      </p:sp>
    </p:spTree>
    <p:extLst>
      <p:ext uri="{BB962C8B-B14F-4D97-AF65-F5344CB8AC3E}">
        <p14:creationId xmlns:p14="http://schemas.microsoft.com/office/powerpoint/2010/main" val="1190119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93C0-8783-4A13-BA9C-1059F4CEE1F1}"/>
              </a:ext>
            </a:extLst>
          </p:cNvPr>
          <p:cNvSpPr>
            <a:spLocks noGrp="1"/>
          </p:cNvSpPr>
          <p:nvPr>
            <p:ph type="title"/>
          </p:nvPr>
        </p:nvSpPr>
        <p:spPr>
          <a:xfrm>
            <a:off x="838200" y="749358"/>
            <a:ext cx="10515600" cy="713404"/>
          </a:xfrm>
        </p:spPr>
        <p:txBody>
          <a:bodyPr/>
          <a:lstStyle/>
          <a:p>
            <a:r>
              <a:rPr lang="en-US" dirty="0"/>
              <a:t>Objective</a:t>
            </a:r>
          </a:p>
        </p:txBody>
      </p:sp>
      <p:sp>
        <p:nvSpPr>
          <p:cNvPr id="9" name="TextBox 8">
            <a:extLst>
              <a:ext uri="{FF2B5EF4-FFF2-40B4-BE49-F238E27FC236}">
                <a16:creationId xmlns:a16="http://schemas.microsoft.com/office/drawing/2014/main" id="{F9FD7660-A397-4DA8-A313-85B5F67702A7}"/>
              </a:ext>
            </a:extLst>
          </p:cNvPr>
          <p:cNvSpPr txBox="1"/>
          <p:nvPr/>
        </p:nvSpPr>
        <p:spPr>
          <a:xfrm>
            <a:off x="1231470" y="1887131"/>
            <a:ext cx="10184970" cy="504818"/>
          </a:xfrm>
          <a:prstGeom prst="rect">
            <a:avLst/>
          </a:prstGeom>
          <a:noFill/>
        </p:spPr>
        <p:txBody>
          <a:bodyPr wrap="square" rtlCol="0">
            <a:spAutoFit/>
          </a:bodyPr>
          <a:lstStyle/>
          <a:p>
            <a:pPr>
              <a:lnSpc>
                <a:spcPct val="150000"/>
              </a:lnSpc>
            </a:pPr>
            <a:r>
              <a:rPr lang="en-US" sz="2000" dirty="0"/>
              <a:t>Characterize the Leachate extract of Sludge from different textile industries. </a:t>
            </a:r>
          </a:p>
        </p:txBody>
      </p:sp>
      <p:sp>
        <p:nvSpPr>
          <p:cNvPr id="11" name="TextBox 10">
            <a:extLst>
              <a:ext uri="{FF2B5EF4-FFF2-40B4-BE49-F238E27FC236}">
                <a16:creationId xmlns:a16="http://schemas.microsoft.com/office/drawing/2014/main" id="{8955CC83-B2F1-47CC-9422-E100D82020B3}"/>
              </a:ext>
            </a:extLst>
          </p:cNvPr>
          <p:cNvSpPr txBox="1"/>
          <p:nvPr/>
        </p:nvSpPr>
        <p:spPr>
          <a:xfrm>
            <a:off x="1231470" y="2549913"/>
            <a:ext cx="10184970" cy="965201"/>
          </a:xfrm>
          <a:prstGeom prst="rect">
            <a:avLst/>
          </a:prstGeom>
          <a:noFill/>
        </p:spPr>
        <p:txBody>
          <a:bodyPr wrap="square" rtlCol="0">
            <a:spAutoFit/>
          </a:bodyPr>
          <a:lstStyle/>
          <a:p>
            <a:pPr>
              <a:lnSpc>
                <a:spcPct val="150000"/>
              </a:lnSpc>
            </a:pPr>
            <a:r>
              <a:rPr lang="en-US" sz="2000" dirty="0"/>
              <a:t>Attempt to develop a method of testing and measuring the toxicity of Sludge leachate extracts using microbial assays of </a:t>
            </a:r>
            <a:r>
              <a:rPr lang="en-US" sz="2000" i="1" dirty="0">
                <a:latin typeface="Times New Roman" panose="02020603050405020304" pitchFamily="18" charset="0"/>
                <a:cs typeface="Times New Roman" panose="02020603050405020304" pitchFamily="18" charset="0"/>
              </a:rPr>
              <a:t>Saccharomyces cerevisiae </a:t>
            </a:r>
            <a:r>
              <a:rPr lang="en-US" sz="2000" i="1" dirty="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9977BBEC-0696-4C18-8DB0-FCAFDB8983CF}"/>
              </a:ext>
            </a:extLst>
          </p:cNvPr>
          <p:cNvSpPr>
            <a:spLocks noGrp="1"/>
          </p:cNvSpPr>
          <p:nvPr>
            <p:ph type="sldNum" sz="quarter" idx="12"/>
          </p:nvPr>
        </p:nvSpPr>
        <p:spPr/>
        <p:txBody>
          <a:bodyPr/>
          <a:lstStyle/>
          <a:p>
            <a:fld id="{76E92D81-2366-4C30-8B2B-721EA5F94BFA}" type="slidenum">
              <a:rPr lang="en-US" smtClean="0"/>
              <a:t>6</a:t>
            </a:fld>
            <a:endParaRPr lang="en-US"/>
          </a:p>
        </p:txBody>
      </p:sp>
    </p:spTree>
    <p:extLst>
      <p:ext uri="{BB962C8B-B14F-4D97-AF65-F5344CB8AC3E}">
        <p14:creationId xmlns:p14="http://schemas.microsoft.com/office/powerpoint/2010/main" val="50374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93C0-8783-4A13-BA9C-1059F4CEE1F1}"/>
              </a:ext>
            </a:extLst>
          </p:cNvPr>
          <p:cNvSpPr>
            <a:spLocks noGrp="1"/>
          </p:cNvSpPr>
          <p:nvPr>
            <p:ph type="title"/>
          </p:nvPr>
        </p:nvSpPr>
        <p:spPr>
          <a:xfrm>
            <a:off x="444930" y="113910"/>
            <a:ext cx="10515600" cy="1325563"/>
          </a:xfrm>
        </p:spPr>
        <p:txBody>
          <a:bodyPr/>
          <a:lstStyle/>
          <a:p>
            <a:r>
              <a:rPr lang="en-US" dirty="0"/>
              <a:t>Studies so far</a:t>
            </a:r>
          </a:p>
        </p:txBody>
      </p:sp>
      <p:sp>
        <p:nvSpPr>
          <p:cNvPr id="9" name="TextBox 8">
            <a:extLst>
              <a:ext uri="{FF2B5EF4-FFF2-40B4-BE49-F238E27FC236}">
                <a16:creationId xmlns:a16="http://schemas.microsoft.com/office/drawing/2014/main" id="{BB1E0729-1FFF-4C73-883A-AC99DAFC8F45}"/>
              </a:ext>
            </a:extLst>
          </p:cNvPr>
          <p:cNvSpPr txBox="1"/>
          <p:nvPr/>
        </p:nvSpPr>
        <p:spPr>
          <a:xfrm>
            <a:off x="444930" y="1152184"/>
            <a:ext cx="6844870" cy="1710084"/>
          </a:xfrm>
          <a:prstGeom prst="rect">
            <a:avLst/>
          </a:prstGeom>
          <a:noFill/>
        </p:spPr>
        <p:txBody>
          <a:bodyPr wrap="square" rtlCol="0">
            <a:spAutoFit/>
          </a:bodyPr>
          <a:lstStyle/>
          <a:p>
            <a:pPr>
              <a:lnSpc>
                <a:spcPct val="150000"/>
              </a:lnSpc>
            </a:pPr>
            <a:r>
              <a:rPr lang="en-US" dirty="0"/>
              <a:t>Ecotoxicological impact study of textile sludge can be broadly divided into three sections based on the subject used to study toxicity. Of the 15 or so studies done for ecotoxicological studies using living organisms - </a:t>
            </a:r>
          </a:p>
        </p:txBody>
      </p:sp>
      <p:graphicFrame>
        <p:nvGraphicFramePr>
          <p:cNvPr id="11" name="Chart 10">
            <a:extLst>
              <a:ext uri="{FF2B5EF4-FFF2-40B4-BE49-F238E27FC236}">
                <a16:creationId xmlns:a16="http://schemas.microsoft.com/office/drawing/2014/main" id="{CFB68FBF-C4E2-4DB2-8F44-EB3524F76981}"/>
              </a:ext>
            </a:extLst>
          </p:cNvPr>
          <p:cNvGraphicFramePr>
            <a:graphicFrameLocks/>
          </p:cNvGraphicFramePr>
          <p:nvPr>
            <p:extLst>
              <p:ext uri="{D42A27DB-BD31-4B8C-83A1-F6EECF244321}">
                <p14:modId xmlns:p14="http://schemas.microsoft.com/office/powerpoint/2010/main" val="2554841002"/>
              </p:ext>
            </p:extLst>
          </p:nvPr>
        </p:nvGraphicFramePr>
        <p:xfrm>
          <a:off x="7175070" y="478971"/>
          <a:ext cx="4572000" cy="2676144"/>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B3403256-10E0-4557-8CD6-C559C0C67E73}"/>
              </a:ext>
            </a:extLst>
          </p:cNvPr>
          <p:cNvSpPr txBox="1"/>
          <p:nvPr/>
        </p:nvSpPr>
        <p:spPr>
          <a:xfrm>
            <a:off x="444930" y="5256216"/>
            <a:ext cx="11181013" cy="1294585"/>
          </a:xfrm>
          <a:prstGeom prst="rect">
            <a:avLst/>
          </a:prstGeom>
          <a:noFill/>
        </p:spPr>
        <p:txBody>
          <a:bodyPr wrap="square" rtlCol="0">
            <a:spAutoFit/>
          </a:bodyPr>
          <a:lstStyle/>
          <a:p>
            <a:pPr>
              <a:lnSpc>
                <a:spcPct val="150000"/>
              </a:lnSpc>
            </a:pPr>
            <a:r>
              <a:rPr lang="en-US" dirty="0"/>
              <a:t>It is apparent that there is a broad scope for study on the impact of textile sludge on the ecology, especially the soil. Study of ecotoxicological impact of sludges using soil microbiota is of great potential in this regard. </a:t>
            </a:r>
          </a:p>
        </p:txBody>
      </p:sp>
      <p:sp>
        <p:nvSpPr>
          <p:cNvPr id="16" name="TextBox 15">
            <a:extLst>
              <a:ext uri="{FF2B5EF4-FFF2-40B4-BE49-F238E27FC236}">
                <a16:creationId xmlns:a16="http://schemas.microsoft.com/office/drawing/2014/main" id="{3BCF4AD1-72EE-438E-8A6C-B2B268B31F8D}"/>
              </a:ext>
            </a:extLst>
          </p:cNvPr>
          <p:cNvSpPr txBox="1"/>
          <p:nvPr/>
        </p:nvSpPr>
        <p:spPr>
          <a:xfrm>
            <a:off x="444930" y="3259281"/>
            <a:ext cx="9080070" cy="463588"/>
          </a:xfrm>
          <a:prstGeom prst="rect">
            <a:avLst/>
          </a:prstGeom>
          <a:noFill/>
        </p:spPr>
        <p:txBody>
          <a:bodyPr wrap="square" rtlCol="0">
            <a:spAutoFit/>
          </a:bodyPr>
          <a:lstStyle/>
          <a:p>
            <a:pPr>
              <a:lnSpc>
                <a:spcPct val="150000"/>
              </a:lnSpc>
            </a:pPr>
            <a:r>
              <a:rPr lang="en-US" b="1" dirty="0"/>
              <a:t>Plants</a:t>
            </a:r>
            <a:r>
              <a:rPr lang="en-US" dirty="0"/>
              <a:t> – Oats, Field Mustard, Lettuce, Soybean, Wheat, Wild Cabbage, Sunflower</a:t>
            </a:r>
          </a:p>
        </p:txBody>
      </p:sp>
      <p:sp>
        <p:nvSpPr>
          <p:cNvPr id="17" name="TextBox 16">
            <a:extLst>
              <a:ext uri="{FF2B5EF4-FFF2-40B4-BE49-F238E27FC236}">
                <a16:creationId xmlns:a16="http://schemas.microsoft.com/office/drawing/2014/main" id="{E167142E-0043-41E6-A77C-F4B2085C09AE}"/>
              </a:ext>
            </a:extLst>
          </p:cNvPr>
          <p:cNvSpPr txBox="1"/>
          <p:nvPr/>
        </p:nvSpPr>
        <p:spPr>
          <a:xfrm>
            <a:off x="444930" y="3702885"/>
            <a:ext cx="11747070" cy="879087"/>
          </a:xfrm>
          <a:prstGeom prst="rect">
            <a:avLst/>
          </a:prstGeom>
          <a:noFill/>
        </p:spPr>
        <p:txBody>
          <a:bodyPr wrap="square" rtlCol="0">
            <a:spAutoFit/>
          </a:bodyPr>
          <a:lstStyle/>
          <a:p>
            <a:pPr>
              <a:lnSpc>
                <a:spcPct val="150000"/>
              </a:lnSpc>
            </a:pPr>
            <a:r>
              <a:rPr lang="en-US" b="1" dirty="0"/>
              <a:t>Animals</a:t>
            </a:r>
            <a:r>
              <a:rPr lang="en-US" dirty="0"/>
              <a:t> – </a:t>
            </a:r>
            <a:r>
              <a:rPr lang="en-US" i="1" dirty="0">
                <a:latin typeface="Times New Roman" panose="02020603050405020304" pitchFamily="18" charset="0"/>
                <a:cs typeface="Times New Roman" panose="02020603050405020304" pitchFamily="18" charset="0"/>
              </a:rPr>
              <a:t>Daphnia magna</a:t>
            </a:r>
            <a:r>
              <a:rPr lang="en-US" i="1" dirty="0"/>
              <a:t> </a:t>
            </a:r>
            <a:r>
              <a:rPr lang="en-US" dirty="0"/>
              <a:t>(micro crustacean), </a:t>
            </a:r>
            <a:r>
              <a:rPr lang="en-US" i="1" dirty="0" err="1">
                <a:latin typeface="Times New Roman" panose="02020603050405020304" pitchFamily="18" charset="0"/>
                <a:cs typeface="Times New Roman" panose="02020603050405020304" pitchFamily="18" charset="0"/>
              </a:rPr>
              <a:t>P.reticulata</a:t>
            </a:r>
            <a:r>
              <a:rPr lang="en-US" i="1" dirty="0">
                <a:latin typeface="Times New Roman" panose="02020603050405020304" pitchFamily="18" charset="0"/>
                <a:cs typeface="Times New Roman" panose="02020603050405020304" pitchFamily="18" charset="0"/>
              </a:rPr>
              <a:t> </a:t>
            </a:r>
            <a:r>
              <a:rPr lang="en-US" dirty="0"/>
              <a:t>(guppy fish), </a:t>
            </a:r>
            <a:r>
              <a:rPr lang="en-US" i="1" dirty="0" err="1">
                <a:latin typeface="Times New Roman" panose="02020603050405020304" pitchFamily="18" charset="0"/>
                <a:cs typeface="Times New Roman" panose="02020603050405020304" pitchFamily="18" charset="0"/>
              </a:rPr>
              <a:t>B.plicatili</a:t>
            </a:r>
            <a:r>
              <a:rPr lang="en-US" i="1" dirty="0">
                <a:latin typeface="Times New Roman" panose="02020603050405020304" pitchFamily="18" charset="0"/>
                <a:cs typeface="Times New Roman" panose="02020603050405020304" pitchFamily="18" charset="0"/>
              </a:rPr>
              <a:t> </a:t>
            </a:r>
            <a:r>
              <a:rPr lang="en-US" dirty="0"/>
              <a:t>(</a:t>
            </a:r>
            <a:r>
              <a:rPr lang="en-US" dirty="0" err="1"/>
              <a:t>rotifier</a:t>
            </a:r>
            <a:r>
              <a:rPr lang="en-US" dirty="0"/>
              <a:t>), </a:t>
            </a:r>
            <a:r>
              <a:rPr lang="en-US" i="1" dirty="0">
                <a:latin typeface="Times New Roman" panose="02020603050405020304" pitchFamily="18" charset="0"/>
                <a:cs typeface="Times New Roman" panose="02020603050405020304" pitchFamily="18" charset="0"/>
              </a:rPr>
              <a:t>Hydra </a:t>
            </a:r>
            <a:r>
              <a:rPr lang="en-US" i="1" dirty="0" err="1">
                <a:latin typeface="Times New Roman" panose="02020603050405020304" pitchFamily="18" charset="0"/>
                <a:cs typeface="Times New Roman" panose="02020603050405020304" pitchFamily="18" charset="0"/>
              </a:rPr>
              <a:t>attenuata</a:t>
            </a:r>
            <a:r>
              <a:rPr lang="en-US" i="1" dirty="0">
                <a:latin typeface="Times New Roman" panose="02020603050405020304" pitchFamily="18" charset="0"/>
                <a:cs typeface="Times New Roman" panose="02020603050405020304" pitchFamily="18" charset="0"/>
              </a:rPr>
              <a:t> </a:t>
            </a:r>
            <a:r>
              <a:rPr lang="en-US" dirty="0"/>
              <a:t>(cnidarian), </a:t>
            </a:r>
            <a:r>
              <a:rPr lang="en-US" i="1" dirty="0" err="1">
                <a:latin typeface="Times New Roman" panose="02020603050405020304" pitchFamily="18" charset="0"/>
                <a:cs typeface="Times New Roman" panose="02020603050405020304" pitchFamily="18" charset="0"/>
              </a:rPr>
              <a:t>E.foetida</a:t>
            </a:r>
            <a:r>
              <a:rPr lang="en-US" i="1" dirty="0">
                <a:latin typeface="Times New Roman" panose="02020603050405020304" pitchFamily="18" charset="0"/>
                <a:cs typeface="Times New Roman" panose="02020603050405020304" pitchFamily="18" charset="0"/>
              </a:rPr>
              <a:t> </a:t>
            </a:r>
            <a:r>
              <a:rPr lang="en-US" dirty="0"/>
              <a:t>(earthworm), Albino mice</a:t>
            </a:r>
          </a:p>
        </p:txBody>
      </p:sp>
      <p:sp>
        <p:nvSpPr>
          <p:cNvPr id="18" name="TextBox 17">
            <a:extLst>
              <a:ext uri="{FF2B5EF4-FFF2-40B4-BE49-F238E27FC236}">
                <a16:creationId xmlns:a16="http://schemas.microsoft.com/office/drawing/2014/main" id="{DBC95B06-A581-49E2-B1E4-297FF3EC3564}"/>
              </a:ext>
            </a:extLst>
          </p:cNvPr>
          <p:cNvSpPr txBox="1"/>
          <p:nvPr/>
        </p:nvSpPr>
        <p:spPr>
          <a:xfrm>
            <a:off x="444930" y="4581972"/>
            <a:ext cx="11747070" cy="462434"/>
          </a:xfrm>
          <a:prstGeom prst="rect">
            <a:avLst/>
          </a:prstGeom>
          <a:noFill/>
        </p:spPr>
        <p:txBody>
          <a:bodyPr wrap="square" rtlCol="0">
            <a:spAutoFit/>
          </a:bodyPr>
          <a:lstStyle/>
          <a:p>
            <a:pPr>
              <a:lnSpc>
                <a:spcPct val="150000"/>
              </a:lnSpc>
            </a:pPr>
            <a:r>
              <a:rPr lang="en-US" b="1" dirty="0"/>
              <a:t>Microbes</a:t>
            </a:r>
            <a:r>
              <a:rPr lang="en-US" dirty="0"/>
              <a:t> – </a:t>
            </a:r>
            <a:r>
              <a:rPr lang="en-US" i="1" dirty="0">
                <a:latin typeface="Times New Roman" panose="02020603050405020304" pitchFamily="18" charset="0"/>
                <a:cs typeface="Times New Roman" panose="02020603050405020304" pitchFamily="18" charset="0"/>
              </a:rPr>
              <a:t>V. </a:t>
            </a:r>
            <a:r>
              <a:rPr lang="en-US" i="1" dirty="0" err="1">
                <a:latin typeface="Times New Roman" panose="02020603050405020304" pitchFamily="18" charset="0"/>
                <a:cs typeface="Times New Roman" panose="02020603050405020304" pitchFamily="18" charset="0"/>
              </a:rPr>
              <a:t>fischeri</a:t>
            </a:r>
            <a:r>
              <a:rPr lang="en-US" i="1" dirty="0">
                <a:latin typeface="Times New Roman" panose="02020603050405020304" pitchFamily="18" charset="0"/>
                <a:cs typeface="Times New Roman" panose="02020603050405020304" pitchFamily="18" charset="0"/>
              </a:rPr>
              <a:t>, Salmonella sp.,</a:t>
            </a:r>
            <a:r>
              <a:rPr lang="en-US" dirty="0"/>
              <a:t> </a:t>
            </a:r>
            <a:r>
              <a:rPr lang="en-US" i="1" dirty="0">
                <a:latin typeface="Times New Roman" panose="02020603050405020304" pitchFamily="18" charset="0"/>
                <a:cs typeface="Times New Roman" panose="02020603050405020304" pitchFamily="18" charset="0"/>
              </a:rPr>
              <a:t>B. </a:t>
            </a:r>
            <a:r>
              <a:rPr lang="en-US" i="1" dirty="0" err="1">
                <a:latin typeface="Times New Roman" panose="02020603050405020304" pitchFamily="18" charset="0"/>
                <a:cs typeface="Times New Roman" panose="02020603050405020304" pitchFamily="18" charset="0"/>
              </a:rPr>
              <a:t>plicatilis</a:t>
            </a:r>
            <a:endParaRPr lang="en-US" dirty="0"/>
          </a:p>
        </p:txBody>
      </p:sp>
      <p:sp>
        <p:nvSpPr>
          <p:cNvPr id="3" name="Slide Number Placeholder 2">
            <a:extLst>
              <a:ext uri="{FF2B5EF4-FFF2-40B4-BE49-F238E27FC236}">
                <a16:creationId xmlns:a16="http://schemas.microsoft.com/office/drawing/2014/main" id="{205AAECC-9047-4945-AF32-25837094C818}"/>
              </a:ext>
            </a:extLst>
          </p:cNvPr>
          <p:cNvSpPr>
            <a:spLocks noGrp="1"/>
          </p:cNvSpPr>
          <p:nvPr>
            <p:ph type="sldNum" sz="quarter" idx="12"/>
          </p:nvPr>
        </p:nvSpPr>
        <p:spPr/>
        <p:txBody>
          <a:bodyPr/>
          <a:lstStyle/>
          <a:p>
            <a:fld id="{76E92D81-2366-4C30-8B2B-721EA5F94BFA}" type="slidenum">
              <a:rPr lang="en-US" smtClean="0"/>
              <a:t>7</a:t>
            </a:fld>
            <a:endParaRPr lang="en-US"/>
          </a:p>
        </p:txBody>
      </p:sp>
    </p:spTree>
    <p:extLst>
      <p:ext uri="{BB962C8B-B14F-4D97-AF65-F5344CB8AC3E}">
        <p14:creationId xmlns:p14="http://schemas.microsoft.com/office/powerpoint/2010/main" val="1489556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581824-0F52-42AD-9816-C07E2EA7779E}"/>
              </a:ext>
            </a:extLst>
          </p:cNvPr>
          <p:cNvSpPr txBox="1">
            <a:spLocks/>
          </p:cNvSpPr>
          <p:nvPr/>
        </p:nvSpPr>
        <p:spPr>
          <a:xfrm>
            <a:off x="444930" y="397565"/>
            <a:ext cx="10515600" cy="7222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Sludge Characterization</a:t>
            </a:r>
          </a:p>
        </p:txBody>
      </p:sp>
      <p:graphicFrame>
        <p:nvGraphicFramePr>
          <p:cNvPr id="5" name="Table 4">
            <a:extLst>
              <a:ext uri="{FF2B5EF4-FFF2-40B4-BE49-F238E27FC236}">
                <a16:creationId xmlns:a16="http://schemas.microsoft.com/office/drawing/2014/main" id="{A8DD227C-C33F-47B1-9A05-9DC109F5092D}"/>
              </a:ext>
            </a:extLst>
          </p:cNvPr>
          <p:cNvGraphicFramePr>
            <a:graphicFrameLocks noGrp="1"/>
          </p:cNvGraphicFramePr>
          <p:nvPr>
            <p:extLst>
              <p:ext uri="{D42A27DB-BD31-4B8C-83A1-F6EECF244321}">
                <p14:modId xmlns:p14="http://schemas.microsoft.com/office/powerpoint/2010/main" val="3595475659"/>
              </p:ext>
            </p:extLst>
          </p:nvPr>
        </p:nvGraphicFramePr>
        <p:xfrm>
          <a:off x="444929" y="3088797"/>
          <a:ext cx="6949440" cy="1883898"/>
        </p:xfrm>
        <a:graphic>
          <a:graphicData uri="http://schemas.openxmlformats.org/drawingml/2006/table">
            <a:tbl>
              <a:tblPr firstRow="1" firstCol="1" bandRow="1">
                <a:tableStyleId>{91EBBBCC-DAD2-459C-BE2E-F6DE35CF9A28}</a:tableStyleId>
              </a:tblPr>
              <a:tblGrid>
                <a:gridCol w="1877651">
                  <a:extLst>
                    <a:ext uri="{9D8B030D-6E8A-4147-A177-3AD203B41FA5}">
                      <a16:colId xmlns:a16="http://schemas.microsoft.com/office/drawing/2014/main" val="74121873"/>
                    </a:ext>
                  </a:extLst>
                </a:gridCol>
                <a:gridCol w="2545264">
                  <a:extLst>
                    <a:ext uri="{9D8B030D-6E8A-4147-A177-3AD203B41FA5}">
                      <a16:colId xmlns:a16="http://schemas.microsoft.com/office/drawing/2014/main" val="1457069940"/>
                    </a:ext>
                  </a:extLst>
                </a:gridCol>
                <a:gridCol w="2526525">
                  <a:extLst>
                    <a:ext uri="{9D8B030D-6E8A-4147-A177-3AD203B41FA5}">
                      <a16:colId xmlns:a16="http://schemas.microsoft.com/office/drawing/2014/main" val="1653235186"/>
                    </a:ext>
                  </a:extLst>
                </a:gridCol>
              </a:tblGrid>
              <a:tr h="485779">
                <a:tc>
                  <a:txBody>
                    <a:bodyPr/>
                    <a:lstStyle/>
                    <a:p>
                      <a:pPr marL="0" marR="0" algn="ctr">
                        <a:lnSpc>
                          <a:spcPct val="150000"/>
                        </a:lnSpc>
                        <a:spcBef>
                          <a:spcPts val="0"/>
                        </a:spcBef>
                        <a:spcAft>
                          <a:spcPts val="0"/>
                        </a:spcAft>
                      </a:pPr>
                      <a:r>
                        <a:rPr lang="en-US" sz="1600" dirty="0">
                          <a:effectLst/>
                        </a:rPr>
                        <a:t>Detail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Industry 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Industry 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37623704"/>
                  </a:ext>
                </a:extLst>
              </a:tr>
              <a:tr h="488269">
                <a:tc>
                  <a:txBody>
                    <a:bodyPr/>
                    <a:lstStyle/>
                    <a:p>
                      <a:pPr marL="0" marR="0" algn="ctr">
                        <a:lnSpc>
                          <a:spcPct val="150000"/>
                        </a:lnSpc>
                        <a:spcBef>
                          <a:spcPts val="0"/>
                        </a:spcBef>
                        <a:spcAft>
                          <a:spcPts val="0"/>
                        </a:spcAft>
                      </a:pPr>
                      <a:r>
                        <a:rPr lang="en-US" sz="1600">
                          <a:effectLst/>
                        </a:rPr>
                        <a:t>Factory Type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Woven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Composite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08102263"/>
                  </a:ext>
                </a:extLst>
              </a:tr>
              <a:tr h="909850">
                <a:tc>
                  <a:txBody>
                    <a:bodyPr/>
                    <a:lstStyle/>
                    <a:p>
                      <a:pPr marL="0" marR="0" algn="ctr">
                        <a:lnSpc>
                          <a:spcPct val="150000"/>
                        </a:lnSpc>
                        <a:spcBef>
                          <a:spcPts val="0"/>
                        </a:spcBef>
                        <a:spcAft>
                          <a:spcPts val="0"/>
                        </a:spcAft>
                      </a:pPr>
                      <a:r>
                        <a:rPr lang="en-US" sz="1600">
                          <a:effectLst/>
                        </a:rPr>
                        <a:t>ETP Type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Activated Sludge Process,</a:t>
                      </a:r>
                      <a:br>
                        <a:rPr lang="en-US" sz="1600">
                          <a:effectLst/>
                        </a:rPr>
                      </a:br>
                      <a:r>
                        <a:rPr lang="en-US" sz="1600">
                          <a:effectLst/>
                        </a:rPr>
                        <a:t>Anaerobic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Aerobic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06722319"/>
                  </a:ext>
                </a:extLst>
              </a:tr>
            </a:tbl>
          </a:graphicData>
        </a:graphic>
      </p:graphicFrame>
      <p:sp>
        <p:nvSpPr>
          <p:cNvPr id="6" name="TextBox 5">
            <a:extLst>
              <a:ext uri="{FF2B5EF4-FFF2-40B4-BE49-F238E27FC236}">
                <a16:creationId xmlns:a16="http://schemas.microsoft.com/office/drawing/2014/main" id="{ED36622A-DDF8-425C-9E5E-3F57D71B351A}"/>
              </a:ext>
            </a:extLst>
          </p:cNvPr>
          <p:cNvSpPr txBox="1"/>
          <p:nvPr/>
        </p:nvSpPr>
        <p:spPr>
          <a:xfrm>
            <a:off x="444929" y="2506309"/>
            <a:ext cx="6949440" cy="463588"/>
          </a:xfrm>
          <a:prstGeom prst="rect">
            <a:avLst/>
          </a:prstGeom>
          <a:noFill/>
        </p:spPr>
        <p:txBody>
          <a:bodyPr wrap="square" rtlCol="0">
            <a:spAutoFit/>
          </a:bodyPr>
          <a:lstStyle/>
          <a:p>
            <a:pPr>
              <a:lnSpc>
                <a:spcPct val="150000"/>
              </a:lnSpc>
            </a:pPr>
            <a:r>
              <a:rPr lang="en-US" dirty="0"/>
              <a:t>We worked with sludge samples of two different industries, </a:t>
            </a:r>
          </a:p>
        </p:txBody>
      </p:sp>
      <p:pic>
        <p:nvPicPr>
          <p:cNvPr id="8" name="Picture 7">
            <a:extLst>
              <a:ext uri="{FF2B5EF4-FFF2-40B4-BE49-F238E27FC236}">
                <a16:creationId xmlns:a16="http://schemas.microsoft.com/office/drawing/2014/main" id="{A66367AF-CD92-424F-85B3-BA693516479A}"/>
              </a:ext>
            </a:extLst>
          </p:cNvPr>
          <p:cNvPicPr/>
          <p:nvPr/>
        </p:nvPicPr>
        <p:blipFill rotWithShape="1">
          <a:blip r:embed="rId3">
            <a:extLst>
              <a:ext uri="{28A0092B-C50C-407E-A947-70E740481C1C}">
                <a14:useLocalDpi xmlns:a14="http://schemas.microsoft.com/office/drawing/2010/main" val="0"/>
              </a:ext>
            </a:extLst>
          </a:blip>
          <a:srcRect t="26098" b="27382"/>
          <a:stretch/>
        </p:blipFill>
        <p:spPr bwMode="auto">
          <a:xfrm>
            <a:off x="8208211" y="2032562"/>
            <a:ext cx="2752319" cy="2945838"/>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DE8C543-EF41-4D93-A4B8-00EAC58D69FF}"/>
              </a:ext>
            </a:extLst>
          </p:cNvPr>
          <p:cNvSpPr txBox="1"/>
          <p:nvPr/>
        </p:nvSpPr>
        <p:spPr>
          <a:xfrm>
            <a:off x="330629" y="5431996"/>
            <a:ext cx="1346844" cy="369332"/>
          </a:xfrm>
          <a:prstGeom prst="rect">
            <a:avLst/>
          </a:prstGeom>
          <a:noFill/>
        </p:spPr>
        <p:txBody>
          <a:bodyPr wrap="none" rtlCol="0">
            <a:spAutoFit/>
          </a:bodyPr>
          <a:lstStyle/>
          <a:p>
            <a:r>
              <a:rPr lang="en-US" dirty="0"/>
              <a:t>Dry Sludge</a:t>
            </a:r>
          </a:p>
        </p:txBody>
      </p:sp>
      <p:cxnSp>
        <p:nvCxnSpPr>
          <p:cNvPr id="11" name="Straight Arrow Connector 10">
            <a:extLst>
              <a:ext uri="{FF2B5EF4-FFF2-40B4-BE49-F238E27FC236}">
                <a16:creationId xmlns:a16="http://schemas.microsoft.com/office/drawing/2014/main" id="{ADC5672C-5FCC-468A-B2E9-4CA98F04CC62}"/>
              </a:ext>
            </a:extLst>
          </p:cNvPr>
          <p:cNvCxnSpPr>
            <a:cxnSpLocks/>
            <a:stCxn id="9" idx="3"/>
            <a:endCxn id="12" idx="1"/>
          </p:cNvCxnSpPr>
          <p:nvPr/>
        </p:nvCxnSpPr>
        <p:spPr>
          <a:xfrm>
            <a:off x="1677473" y="5616662"/>
            <a:ext cx="12707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5A5BA35-C992-4C83-B75C-5BEB2910596D}"/>
              </a:ext>
            </a:extLst>
          </p:cNvPr>
          <p:cNvSpPr txBox="1"/>
          <p:nvPr/>
        </p:nvSpPr>
        <p:spPr>
          <a:xfrm>
            <a:off x="2948214" y="5431996"/>
            <a:ext cx="1598515" cy="369332"/>
          </a:xfrm>
          <a:prstGeom prst="rect">
            <a:avLst/>
          </a:prstGeom>
          <a:noFill/>
        </p:spPr>
        <p:txBody>
          <a:bodyPr wrap="none" rtlCol="0">
            <a:spAutoFit/>
          </a:bodyPr>
          <a:lstStyle/>
          <a:p>
            <a:r>
              <a:rPr lang="en-US" dirty="0"/>
              <a:t>Sludge Slurry</a:t>
            </a:r>
          </a:p>
        </p:txBody>
      </p:sp>
      <p:sp>
        <p:nvSpPr>
          <p:cNvPr id="15" name="TextBox 14">
            <a:extLst>
              <a:ext uri="{FF2B5EF4-FFF2-40B4-BE49-F238E27FC236}">
                <a16:creationId xmlns:a16="http://schemas.microsoft.com/office/drawing/2014/main" id="{3662B26C-224F-4EA9-9629-5B489E38F060}"/>
              </a:ext>
            </a:extLst>
          </p:cNvPr>
          <p:cNvSpPr txBox="1"/>
          <p:nvPr/>
        </p:nvSpPr>
        <p:spPr>
          <a:xfrm>
            <a:off x="1762122" y="5181229"/>
            <a:ext cx="989373" cy="369332"/>
          </a:xfrm>
          <a:prstGeom prst="rect">
            <a:avLst/>
          </a:prstGeom>
          <a:noFill/>
        </p:spPr>
        <p:txBody>
          <a:bodyPr wrap="none" rtlCol="0">
            <a:spAutoFit/>
          </a:bodyPr>
          <a:lstStyle/>
          <a:p>
            <a:r>
              <a:rPr lang="en-US" dirty="0"/>
              <a:t>+ water</a:t>
            </a:r>
          </a:p>
        </p:txBody>
      </p:sp>
      <p:sp>
        <p:nvSpPr>
          <p:cNvPr id="16" name="TextBox 15">
            <a:extLst>
              <a:ext uri="{FF2B5EF4-FFF2-40B4-BE49-F238E27FC236}">
                <a16:creationId xmlns:a16="http://schemas.microsoft.com/office/drawing/2014/main" id="{BF4C76A6-A20C-4DF5-8A92-ECEAB1871953}"/>
              </a:ext>
            </a:extLst>
          </p:cNvPr>
          <p:cNvSpPr txBox="1"/>
          <p:nvPr/>
        </p:nvSpPr>
        <p:spPr>
          <a:xfrm>
            <a:off x="1546889" y="5691682"/>
            <a:ext cx="1491113" cy="954107"/>
          </a:xfrm>
          <a:prstGeom prst="rect">
            <a:avLst/>
          </a:prstGeom>
          <a:noFill/>
        </p:spPr>
        <p:txBody>
          <a:bodyPr wrap="none" rtlCol="0">
            <a:spAutoFit/>
          </a:bodyPr>
          <a:lstStyle/>
          <a:p>
            <a:pPr algn="ctr"/>
            <a:r>
              <a:rPr lang="en-US" sz="1600" dirty="0"/>
              <a:t>Orbital</a:t>
            </a:r>
            <a:br>
              <a:rPr lang="en-US" sz="1600" dirty="0"/>
            </a:br>
            <a:r>
              <a:rPr lang="en-US" sz="1600" dirty="0"/>
              <a:t>shaker</a:t>
            </a:r>
          </a:p>
          <a:p>
            <a:pPr algn="ctr"/>
            <a:r>
              <a:rPr lang="en-US" sz="1200" dirty="0"/>
              <a:t>1:10 by mass ratio</a:t>
            </a:r>
          </a:p>
          <a:p>
            <a:pPr algn="ctr"/>
            <a:r>
              <a:rPr lang="en-US" sz="1200" dirty="0"/>
              <a:t>Shaken for 18h </a:t>
            </a:r>
            <a:endParaRPr lang="en-US" sz="1600" dirty="0"/>
          </a:p>
        </p:txBody>
      </p:sp>
      <p:cxnSp>
        <p:nvCxnSpPr>
          <p:cNvPr id="17" name="Straight Arrow Connector 16">
            <a:extLst>
              <a:ext uri="{FF2B5EF4-FFF2-40B4-BE49-F238E27FC236}">
                <a16:creationId xmlns:a16="http://schemas.microsoft.com/office/drawing/2014/main" id="{682259F2-918B-4B40-B0F4-984AE54E9724}"/>
              </a:ext>
            </a:extLst>
          </p:cNvPr>
          <p:cNvCxnSpPr>
            <a:cxnSpLocks/>
            <a:stCxn id="12" idx="3"/>
          </p:cNvCxnSpPr>
          <p:nvPr/>
        </p:nvCxnSpPr>
        <p:spPr>
          <a:xfrm>
            <a:off x="4546729" y="5616662"/>
            <a:ext cx="12707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FA84113-0501-42DB-8D31-EDD1F3E79CBB}"/>
              </a:ext>
            </a:extLst>
          </p:cNvPr>
          <p:cNvSpPr txBox="1"/>
          <p:nvPr/>
        </p:nvSpPr>
        <p:spPr>
          <a:xfrm>
            <a:off x="4285687" y="5691682"/>
            <a:ext cx="1710725" cy="584775"/>
          </a:xfrm>
          <a:prstGeom prst="rect">
            <a:avLst/>
          </a:prstGeom>
          <a:noFill/>
        </p:spPr>
        <p:txBody>
          <a:bodyPr wrap="none" rtlCol="0">
            <a:spAutoFit/>
          </a:bodyPr>
          <a:lstStyle/>
          <a:p>
            <a:pPr algn="ctr"/>
            <a:r>
              <a:rPr lang="en-US" sz="1600" dirty="0"/>
              <a:t>Centrifuge</a:t>
            </a:r>
          </a:p>
          <a:p>
            <a:pPr algn="ctr"/>
            <a:r>
              <a:rPr lang="en-US" sz="1200" dirty="0"/>
              <a:t>3500 rpm for 30 min</a:t>
            </a:r>
            <a:r>
              <a:rPr lang="en-US" sz="1600" dirty="0"/>
              <a:t> </a:t>
            </a:r>
          </a:p>
        </p:txBody>
      </p:sp>
      <p:sp>
        <p:nvSpPr>
          <p:cNvPr id="23" name="Oval 22">
            <a:extLst>
              <a:ext uri="{FF2B5EF4-FFF2-40B4-BE49-F238E27FC236}">
                <a16:creationId xmlns:a16="http://schemas.microsoft.com/office/drawing/2014/main" id="{7DDFFBCC-067B-4712-B26A-82072195C024}"/>
              </a:ext>
            </a:extLst>
          </p:cNvPr>
          <p:cNvSpPr/>
          <p:nvPr/>
        </p:nvSpPr>
        <p:spPr>
          <a:xfrm>
            <a:off x="5817470" y="5495133"/>
            <a:ext cx="243057" cy="2430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F500047-B16B-4F56-BF19-3AD298431F01}"/>
              </a:ext>
            </a:extLst>
          </p:cNvPr>
          <p:cNvCxnSpPr>
            <a:cxnSpLocks/>
            <a:stCxn id="23" idx="6"/>
            <a:endCxn id="28" idx="1"/>
          </p:cNvCxnSpPr>
          <p:nvPr/>
        </p:nvCxnSpPr>
        <p:spPr>
          <a:xfrm flipV="1">
            <a:off x="6060527" y="5601273"/>
            <a:ext cx="1508179" cy="153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7318F6-40D7-4DAB-A768-A48C07198A04}"/>
              </a:ext>
            </a:extLst>
          </p:cNvPr>
          <p:cNvSpPr txBox="1"/>
          <p:nvPr/>
        </p:nvSpPr>
        <p:spPr>
          <a:xfrm>
            <a:off x="5904587" y="6143899"/>
            <a:ext cx="1611339" cy="461665"/>
          </a:xfrm>
          <a:prstGeom prst="rect">
            <a:avLst/>
          </a:prstGeom>
          <a:noFill/>
        </p:spPr>
        <p:txBody>
          <a:bodyPr wrap="none" rtlCol="0">
            <a:spAutoFit/>
          </a:bodyPr>
          <a:lstStyle/>
          <a:p>
            <a:pPr algn="ctr"/>
            <a:r>
              <a:rPr lang="en-US" sz="1200" dirty="0">
                <a:solidFill>
                  <a:schemeClr val="accent5"/>
                </a:solidFill>
              </a:rPr>
              <a:t>Sterile</a:t>
            </a:r>
            <a:br>
              <a:rPr lang="en-US" sz="1200" dirty="0">
                <a:solidFill>
                  <a:schemeClr val="accent5"/>
                </a:solidFill>
              </a:rPr>
            </a:br>
            <a:r>
              <a:rPr lang="en-US" sz="1200" dirty="0">
                <a:solidFill>
                  <a:schemeClr val="accent5"/>
                </a:solidFill>
              </a:rPr>
              <a:t>.22 um syringe filter</a:t>
            </a:r>
          </a:p>
        </p:txBody>
      </p:sp>
      <p:sp>
        <p:nvSpPr>
          <p:cNvPr id="28" name="TextBox 27">
            <a:extLst>
              <a:ext uri="{FF2B5EF4-FFF2-40B4-BE49-F238E27FC236}">
                <a16:creationId xmlns:a16="http://schemas.microsoft.com/office/drawing/2014/main" id="{1FB6EF13-A765-4D1E-976D-C69DDDF6988A}"/>
              </a:ext>
            </a:extLst>
          </p:cNvPr>
          <p:cNvSpPr txBox="1"/>
          <p:nvPr/>
        </p:nvSpPr>
        <p:spPr>
          <a:xfrm>
            <a:off x="7568706" y="5431996"/>
            <a:ext cx="4594528" cy="338554"/>
          </a:xfrm>
          <a:prstGeom prst="rect">
            <a:avLst/>
          </a:prstGeom>
          <a:noFill/>
        </p:spPr>
        <p:txBody>
          <a:bodyPr wrap="none" rtlCol="0">
            <a:spAutoFit/>
          </a:bodyPr>
          <a:lstStyle/>
          <a:p>
            <a:r>
              <a:rPr lang="en-US" sz="1600" dirty="0"/>
              <a:t>Leachate Extract (Sample for Characterization)</a:t>
            </a:r>
          </a:p>
        </p:txBody>
      </p:sp>
      <p:cxnSp>
        <p:nvCxnSpPr>
          <p:cNvPr id="30" name="Connector: Curved 29">
            <a:extLst>
              <a:ext uri="{FF2B5EF4-FFF2-40B4-BE49-F238E27FC236}">
                <a16:creationId xmlns:a16="http://schemas.microsoft.com/office/drawing/2014/main" id="{216E5BA3-17F7-48C6-96C7-B099D4A460ED}"/>
              </a:ext>
            </a:extLst>
          </p:cNvPr>
          <p:cNvCxnSpPr>
            <a:cxnSpLocks/>
            <a:stCxn id="23" idx="0"/>
            <a:endCxn id="8" idx="2"/>
          </p:cNvCxnSpPr>
          <p:nvPr/>
        </p:nvCxnSpPr>
        <p:spPr>
          <a:xfrm rot="5400000" flipH="1" flipV="1">
            <a:off x="7503319" y="3414081"/>
            <a:ext cx="516733" cy="3645372"/>
          </a:xfrm>
          <a:prstGeom prst="curvedConnector3">
            <a:avLst>
              <a:gd name="adj1" fmla="val 88710"/>
            </a:avLst>
          </a:prstGeom>
          <a:ln w="19050">
            <a:solidFill>
              <a:schemeClr val="accent4"/>
            </a:solidFill>
            <a:prstDash val="lgDash"/>
            <a:headEnd type="oval" w="lg" len="lg"/>
            <a:tailEnd type="none" w="med" len="lg"/>
          </a:ln>
        </p:spPr>
        <p:style>
          <a:lnRef idx="1">
            <a:schemeClr val="accent1"/>
          </a:lnRef>
          <a:fillRef idx="0">
            <a:schemeClr val="accent1"/>
          </a:fillRef>
          <a:effectRef idx="0">
            <a:schemeClr val="accent1"/>
          </a:effectRef>
          <a:fontRef idx="minor">
            <a:schemeClr val="tx1"/>
          </a:fontRef>
        </p:style>
      </p:cxnSp>
      <p:sp>
        <p:nvSpPr>
          <p:cNvPr id="43" name="Slide Number Placeholder 42">
            <a:extLst>
              <a:ext uri="{FF2B5EF4-FFF2-40B4-BE49-F238E27FC236}">
                <a16:creationId xmlns:a16="http://schemas.microsoft.com/office/drawing/2014/main" id="{B2F9579E-CC29-4298-BB8F-FB761D599F56}"/>
              </a:ext>
            </a:extLst>
          </p:cNvPr>
          <p:cNvSpPr>
            <a:spLocks noGrp="1"/>
          </p:cNvSpPr>
          <p:nvPr>
            <p:ph type="sldNum" sz="quarter" idx="12"/>
          </p:nvPr>
        </p:nvSpPr>
        <p:spPr>
          <a:xfrm>
            <a:off x="9048750" y="6356350"/>
            <a:ext cx="2743200" cy="365125"/>
          </a:xfrm>
        </p:spPr>
        <p:txBody>
          <a:bodyPr/>
          <a:lstStyle/>
          <a:p>
            <a:fld id="{76E92D81-2366-4C30-8B2B-721EA5F94BFA}" type="slidenum">
              <a:rPr lang="en-US" smtClean="0"/>
              <a:t>8</a:t>
            </a:fld>
            <a:endParaRPr lang="en-US"/>
          </a:p>
        </p:txBody>
      </p:sp>
      <p:sp>
        <p:nvSpPr>
          <p:cNvPr id="20" name="TextBox 19">
            <a:extLst>
              <a:ext uri="{FF2B5EF4-FFF2-40B4-BE49-F238E27FC236}">
                <a16:creationId xmlns:a16="http://schemas.microsoft.com/office/drawing/2014/main" id="{DB6EA826-91E9-497E-ABD3-FA749595D505}"/>
              </a:ext>
            </a:extLst>
          </p:cNvPr>
          <p:cNvSpPr txBox="1"/>
          <p:nvPr/>
        </p:nvSpPr>
        <p:spPr>
          <a:xfrm>
            <a:off x="6192328" y="5691682"/>
            <a:ext cx="1035861" cy="338554"/>
          </a:xfrm>
          <a:prstGeom prst="rect">
            <a:avLst/>
          </a:prstGeom>
          <a:noFill/>
        </p:spPr>
        <p:txBody>
          <a:bodyPr wrap="none" rtlCol="0">
            <a:spAutoFit/>
          </a:bodyPr>
          <a:lstStyle/>
          <a:p>
            <a:pPr algn="ctr"/>
            <a:r>
              <a:rPr lang="en-US" sz="1600" dirty="0"/>
              <a:t>Filtration</a:t>
            </a:r>
          </a:p>
        </p:txBody>
      </p:sp>
      <p:sp>
        <p:nvSpPr>
          <p:cNvPr id="27" name="TextBox 26">
            <a:extLst>
              <a:ext uri="{FF2B5EF4-FFF2-40B4-BE49-F238E27FC236}">
                <a16:creationId xmlns:a16="http://schemas.microsoft.com/office/drawing/2014/main" id="{D0CE3F2F-4B9B-4111-880E-606F3C17E4A9}"/>
              </a:ext>
            </a:extLst>
          </p:cNvPr>
          <p:cNvSpPr txBox="1"/>
          <p:nvPr/>
        </p:nvSpPr>
        <p:spPr>
          <a:xfrm>
            <a:off x="5922112" y="5316408"/>
            <a:ext cx="1663481" cy="276999"/>
          </a:xfrm>
          <a:prstGeom prst="rect">
            <a:avLst/>
          </a:prstGeom>
          <a:noFill/>
        </p:spPr>
        <p:txBody>
          <a:bodyPr wrap="square">
            <a:spAutoFit/>
          </a:bodyPr>
          <a:lstStyle/>
          <a:p>
            <a:pPr algn="ctr"/>
            <a:r>
              <a:rPr lang="en-US" sz="1200" dirty="0">
                <a:solidFill>
                  <a:schemeClr val="accent1"/>
                </a:solidFill>
              </a:rPr>
              <a:t>Whatman no. 42</a:t>
            </a:r>
          </a:p>
        </p:txBody>
      </p:sp>
      <p:cxnSp>
        <p:nvCxnSpPr>
          <p:cNvPr id="18" name="Connector: Elbow 17">
            <a:extLst>
              <a:ext uri="{FF2B5EF4-FFF2-40B4-BE49-F238E27FC236}">
                <a16:creationId xmlns:a16="http://schemas.microsoft.com/office/drawing/2014/main" id="{F0E02A0A-A03F-41C1-8B6E-0F8D9081E614}"/>
              </a:ext>
            </a:extLst>
          </p:cNvPr>
          <p:cNvCxnSpPr>
            <a:cxnSpLocks/>
            <a:stCxn id="23" idx="4"/>
            <a:endCxn id="32" idx="1"/>
          </p:cNvCxnSpPr>
          <p:nvPr/>
        </p:nvCxnSpPr>
        <p:spPr>
          <a:xfrm rot="16200000" flipH="1">
            <a:off x="6562759" y="5114429"/>
            <a:ext cx="382186" cy="1629707"/>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877799F-A371-4A31-89C1-DC28AC25865E}"/>
              </a:ext>
            </a:extLst>
          </p:cNvPr>
          <p:cNvSpPr txBox="1"/>
          <p:nvPr/>
        </p:nvSpPr>
        <p:spPr>
          <a:xfrm>
            <a:off x="7568706" y="5951099"/>
            <a:ext cx="3743332" cy="338554"/>
          </a:xfrm>
          <a:prstGeom prst="rect">
            <a:avLst/>
          </a:prstGeom>
          <a:noFill/>
        </p:spPr>
        <p:txBody>
          <a:bodyPr wrap="none" rtlCol="0">
            <a:spAutoFit/>
          </a:bodyPr>
          <a:lstStyle/>
          <a:p>
            <a:r>
              <a:rPr lang="en-US" sz="1600" dirty="0"/>
              <a:t>Leachate Extract (Sample for kinetics)</a:t>
            </a:r>
          </a:p>
        </p:txBody>
      </p:sp>
      <p:sp>
        <p:nvSpPr>
          <p:cNvPr id="25" name="TextBox 24">
            <a:extLst>
              <a:ext uri="{FF2B5EF4-FFF2-40B4-BE49-F238E27FC236}">
                <a16:creationId xmlns:a16="http://schemas.microsoft.com/office/drawing/2014/main" id="{05F6C981-1C57-4C44-846D-475A08E2C244}"/>
              </a:ext>
            </a:extLst>
          </p:cNvPr>
          <p:cNvSpPr txBox="1"/>
          <p:nvPr/>
        </p:nvSpPr>
        <p:spPr>
          <a:xfrm>
            <a:off x="444930" y="1050302"/>
            <a:ext cx="10867108" cy="1294585"/>
          </a:xfrm>
          <a:prstGeom prst="rect">
            <a:avLst/>
          </a:prstGeom>
          <a:noFill/>
        </p:spPr>
        <p:txBody>
          <a:bodyPr wrap="square" rtlCol="0">
            <a:spAutoFit/>
          </a:bodyPr>
          <a:lstStyle/>
          <a:p>
            <a:pPr>
              <a:lnSpc>
                <a:spcPct val="150000"/>
              </a:lnSpc>
            </a:pPr>
            <a:r>
              <a:rPr lang="en-US" dirty="0"/>
              <a:t>Sludge is the solid material removed during the treatment of wastewaters. </a:t>
            </a:r>
          </a:p>
          <a:p>
            <a:pPr>
              <a:lnSpc>
                <a:spcPct val="150000"/>
              </a:lnSpc>
            </a:pPr>
            <a:r>
              <a:rPr lang="en-US" dirty="0"/>
              <a:t>Sometimes used as a general term for solids separated from suspension in a liquid material,</a:t>
            </a:r>
          </a:p>
          <a:p>
            <a:pPr>
              <a:lnSpc>
                <a:spcPct val="150000"/>
              </a:lnSpc>
            </a:pPr>
            <a:r>
              <a:rPr lang="en-US" dirty="0"/>
              <a:t>usually contains significant quantities of wastewater.</a:t>
            </a:r>
          </a:p>
        </p:txBody>
      </p:sp>
    </p:spTree>
    <p:extLst>
      <p:ext uri="{BB962C8B-B14F-4D97-AF65-F5344CB8AC3E}">
        <p14:creationId xmlns:p14="http://schemas.microsoft.com/office/powerpoint/2010/main" val="213059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581824-0F52-42AD-9816-C07E2EA7779E}"/>
              </a:ext>
            </a:extLst>
          </p:cNvPr>
          <p:cNvSpPr txBox="1">
            <a:spLocks/>
          </p:cNvSpPr>
          <p:nvPr/>
        </p:nvSpPr>
        <p:spPr>
          <a:xfrm>
            <a:off x="444930" y="397565"/>
            <a:ext cx="10515600" cy="10419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Sludge Characterization</a:t>
            </a:r>
          </a:p>
        </p:txBody>
      </p:sp>
      <p:sp>
        <p:nvSpPr>
          <p:cNvPr id="6" name="TextBox 5">
            <a:extLst>
              <a:ext uri="{FF2B5EF4-FFF2-40B4-BE49-F238E27FC236}">
                <a16:creationId xmlns:a16="http://schemas.microsoft.com/office/drawing/2014/main" id="{ED36622A-DDF8-425C-9E5E-3F57D71B351A}"/>
              </a:ext>
            </a:extLst>
          </p:cNvPr>
          <p:cNvSpPr txBox="1"/>
          <p:nvPr/>
        </p:nvSpPr>
        <p:spPr>
          <a:xfrm>
            <a:off x="452526" y="1000440"/>
            <a:ext cx="10024287" cy="463588"/>
          </a:xfrm>
          <a:prstGeom prst="rect">
            <a:avLst/>
          </a:prstGeom>
          <a:noFill/>
        </p:spPr>
        <p:txBody>
          <a:bodyPr wrap="square" rtlCol="0">
            <a:spAutoFit/>
          </a:bodyPr>
          <a:lstStyle/>
          <a:p>
            <a:pPr>
              <a:lnSpc>
                <a:spcPct val="150000"/>
              </a:lnSpc>
            </a:pPr>
            <a:r>
              <a:rPr lang="en-US" dirty="0"/>
              <a:t>List of tests performed - </a:t>
            </a:r>
          </a:p>
        </p:txBody>
      </p:sp>
      <p:graphicFrame>
        <p:nvGraphicFramePr>
          <p:cNvPr id="2" name="Table 1">
            <a:extLst>
              <a:ext uri="{FF2B5EF4-FFF2-40B4-BE49-F238E27FC236}">
                <a16:creationId xmlns:a16="http://schemas.microsoft.com/office/drawing/2014/main" id="{19E0F132-5BA0-47DF-BE8B-DBDC658F831E}"/>
              </a:ext>
            </a:extLst>
          </p:cNvPr>
          <p:cNvGraphicFramePr>
            <a:graphicFrameLocks noGrp="1"/>
          </p:cNvGraphicFramePr>
          <p:nvPr>
            <p:extLst>
              <p:ext uri="{D42A27DB-BD31-4B8C-83A1-F6EECF244321}">
                <p14:modId xmlns:p14="http://schemas.microsoft.com/office/powerpoint/2010/main" val="297585060"/>
              </p:ext>
            </p:extLst>
          </p:nvPr>
        </p:nvGraphicFramePr>
        <p:xfrm>
          <a:off x="452526" y="1576662"/>
          <a:ext cx="5486400" cy="3657600"/>
        </p:xfrm>
        <a:graphic>
          <a:graphicData uri="http://schemas.openxmlformats.org/drawingml/2006/table">
            <a:tbl>
              <a:tblPr firstRow="1" firstCol="1" bandRow="1">
                <a:tableStyleId>{91EBBBCC-DAD2-459C-BE2E-F6DE35CF9A28}</a:tableStyleId>
              </a:tblPr>
              <a:tblGrid>
                <a:gridCol w="665074">
                  <a:extLst>
                    <a:ext uri="{9D8B030D-6E8A-4147-A177-3AD203B41FA5}">
                      <a16:colId xmlns:a16="http://schemas.microsoft.com/office/drawing/2014/main" val="4182980634"/>
                    </a:ext>
                  </a:extLst>
                </a:gridCol>
                <a:gridCol w="2365829">
                  <a:extLst>
                    <a:ext uri="{9D8B030D-6E8A-4147-A177-3AD203B41FA5}">
                      <a16:colId xmlns:a16="http://schemas.microsoft.com/office/drawing/2014/main" val="3483233088"/>
                    </a:ext>
                  </a:extLst>
                </a:gridCol>
                <a:gridCol w="2455497">
                  <a:extLst>
                    <a:ext uri="{9D8B030D-6E8A-4147-A177-3AD203B41FA5}">
                      <a16:colId xmlns:a16="http://schemas.microsoft.com/office/drawing/2014/main" val="2158410547"/>
                    </a:ext>
                  </a:extLst>
                </a:gridCol>
              </a:tblGrid>
              <a:tr h="506580">
                <a:tc>
                  <a:txBody>
                    <a:bodyPr/>
                    <a:lstStyle/>
                    <a:p>
                      <a:pPr marL="0" marR="0" algn="ctr">
                        <a:lnSpc>
                          <a:spcPct val="150000"/>
                        </a:lnSpc>
                        <a:spcBef>
                          <a:spcPts val="0"/>
                        </a:spcBef>
                        <a:spcAft>
                          <a:spcPts val="0"/>
                        </a:spcAft>
                      </a:pPr>
                      <a:r>
                        <a:rPr lang="en-US" sz="1600" dirty="0">
                          <a:effectLst/>
                        </a:rPr>
                        <a:t>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Parameters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Standards/Procedures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2084681092"/>
                  </a:ext>
                </a:extLst>
              </a:tr>
              <a:tr h="704749">
                <a:tc>
                  <a:txBody>
                    <a:bodyPr/>
                    <a:lstStyle/>
                    <a:p>
                      <a:pPr marL="0" marR="0" algn="ctr">
                        <a:lnSpc>
                          <a:spcPct val="150000"/>
                        </a:lnSpc>
                        <a:spcBef>
                          <a:spcPts val="0"/>
                        </a:spcBef>
                        <a:spcAft>
                          <a:spcPts val="0"/>
                        </a:spcAft>
                      </a:pPr>
                      <a:r>
                        <a:rPr lang="en-US" sz="1600" dirty="0">
                          <a:effectLst/>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Moisture Content (%): As Recived Basis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ASTM E871-82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2900738088"/>
                  </a:ext>
                </a:extLst>
              </a:tr>
              <a:tr h="704749">
                <a:tc>
                  <a:txBody>
                    <a:bodyPr/>
                    <a:lstStyle/>
                    <a:p>
                      <a:pPr marL="0" marR="0" algn="ctr">
                        <a:lnSpc>
                          <a:spcPct val="150000"/>
                        </a:lnSpc>
                        <a:spcBef>
                          <a:spcPts val="0"/>
                        </a:spcBef>
                        <a:spcAft>
                          <a:spcPts val="0"/>
                        </a:spcAft>
                      </a:pPr>
                      <a:r>
                        <a:rPr lang="en-US" sz="1600" dirty="0">
                          <a:effectLst/>
                        </a:rPr>
                        <a:t>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Moisture Content (%): Dry Basis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3818013132"/>
                  </a:ext>
                </a:extLst>
              </a:tr>
              <a:tr h="332024">
                <a:tc>
                  <a:txBody>
                    <a:bodyPr/>
                    <a:lstStyle/>
                    <a:p>
                      <a:pPr marL="0" marR="0" algn="ctr">
                        <a:lnSpc>
                          <a:spcPct val="150000"/>
                        </a:lnSpc>
                        <a:spcBef>
                          <a:spcPts val="0"/>
                        </a:spcBef>
                        <a:spcAft>
                          <a:spcPts val="0"/>
                        </a:spcAft>
                      </a:pPr>
                      <a:r>
                        <a:rPr lang="en-US" sz="1600" dirty="0">
                          <a:effectLst/>
                        </a:rPr>
                        <a:t>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Ash Content (%) (580 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ASTM D1102-84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471472409"/>
                  </a:ext>
                </a:extLst>
              </a:tr>
              <a:tr h="1077474">
                <a:tc>
                  <a:txBody>
                    <a:bodyPr/>
                    <a:lstStyle/>
                    <a:p>
                      <a:pPr marL="0" marR="0" algn="ctr">
                        <a:lnSpc>
                          <a:spcPct val="150000"/>
                        </a:lnSpc>
                        <a:spcBef>
                          <a:spcPts val="0"/>
                        </a:spcBef>
                        <a:spcAft>
                          <a:spcPts val="0"/>
                        </a:spcAft>
                      </a:pPr>
                      <a:r>
                        <a:rPr lang="en-US" sz="1600" dirty="0">
                          <a:effectLst/>
                        </a:rPr>
                        <a:t>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Volatile Organic Matter (%)</a:t>
                      </a:r>
                    </a:p>
                    <a:p>
                      <a:pPr marL="0" marR="0" algn="l">
                        <a:lnSpc>
                          <a:spcPct val="150000"/>
                        </a:lnSpc>
                        <a:spcBef>
                          <a:spcPts val="0"/>
                        </a:spcBef>
                        <a:spcAft>
                          <a:spcPts val="0"/>
                        </a:spcAft>
                      </a:pPr>
                      <a:r>
                        <a:rPr lang="en-US" sz="1600" dirty="0">
                          <a:effectLst/>
                        </a:rPr>
                        <a:t>(950 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ASTM E872-82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1506510085"/>
                  </a:ext>
                </a:extLst>
              </a:tr>
              <a:tr h="332024">
                <a:tc>
                  <a:txBody>
                    <a:bodyPr/>
                    <a:lstStyle/>
                    <a:p>
                      <a:pPr marL="0" marR="0" algn="ctr">
                        <a:lnSpc>
                          <a:spcPct val="150000"/>
                        </a:lnSpc>
                        <a:spcBef>
                          <a:spcPts val="0"/>
                        </a:spcBef>
                        <a:spcAft>
                          <a:spcPts val="0"/>
                        </a:spcAft>
                      </a:pPr>
                      <a:r>
                        <a:rPr lang="en-US" sz="1600" dirty="0">
                          <a:effectLst/>
                        </a:rPr>
                        <a:t>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Fixed Carbon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4000391626"/>
                  </a:ext>
                </a:extLst>
              </a:tr>
            </a:tbl>
          </a:graphicData>
        </a:graphic>
      </p:graphicFrame>
      <p:graphicFrame>
        <p:nvGraphicFramePr>
          <p:cNvPr id="3" name="Table 2">
            <a:extLst>
              <a:ext uri="{FF2B5EF4-FFF2-40B4-BE49-F238E27FC236}">
                <a16:creationId xmlns:a16="http://schemas.microsoft.com/office/drawing/2014/main" id="{4F0D0444-9B90-403C-951B-48B7A24D5FBD}"/>
              </a:ext>
            </a:extLst>
          </p:cNvPr>
          <p:cNvGraphicFramePr>
            <a:graphicFrameLocks noGrp="1"/>
          </p:cNvGraphicFramePr>
          <p:nvPr>
            <p:extLst>
              <p:ext uri="{D42A27DB-BD31-4B8C-83A1-F6EECF244321}">
                <p14:modId xmlns:p14="http://schemas.microsoft.com/office/powerpoint/2010/main" val="3555200411"/>
              </p:ext>
            </p:extLst>
          </p:nvPr>
        </p:nvGraphicFramePr>
        <p:xfrm>
          <a:off x="6253076" y="1574627"/>
          <a:ext cx="5486400" cy="3657597"/>
        </p:xfrm>
        <a:graphic>
          <a:graphicData uri="http://schemas.openxmlformats.org/drawingml/2006/table">
            <a:tbl>
              <a:tblPr firstRow="1" firstCol="1" bandRow="1">
                <a:tableStyleId>{91EBBBCC-DAD2-459C-BE2E-F6DE35CF9A28}</a:tableStyleId>
              </a:tblPr>
              <a:tblGrid>
                <a:gridCol w="698569">
                  <a:extLst>
                    <a:ext uri="{9D8B030D-6E8A-4147-A177-3AD203B41FA5}">
                      <a16:colId xmlns:a16="http://schemas.microsoft.com/office/drawing/2014/main" val="4098549534"/>
                    </a:ext>
                  </a:extLst>
                </a:gridCol>
                <a:gridCol w="2307772">
                  <a:extLst>
                    <a:ext uri="{9D8B030D-6E8A-4147-A177-3AD203B41FA5}">
                      <a16:colId xmlns:a16="http://schemas.microsoft.com/office/drawing/2014/main" val="2387883298"/>
                    </a:ext>
                  </a:extLst>
                </a:gridCol>
                <a:gridCol w="2480059">
                  <a:extLst>
                    <a:ext uri="{9D8B030D-6E8A-4147-A177-3AD203B41FA5}">
                      <a16:colId xmlns:a16="http://schemas.microsoft.com/office/drawing/2014/main" val="1313443608"/>
                    </a:ext>
                  </a:extLst>
                </a:gridCol>
              </a:tblGrid>
              <a:tr h="524076">
                <a:tc>
                  <a:txBody>
                    <a:bodyPr/>
                    <a:lstStyle/>
                    <a:p>
                      <a:pPr marL="0" marR="0" algn="ctr">
                        <a:lnSpc>
                          <a:spcPct val="150000"/>
                        </a:lnSpc>
                        <a:spcBef>
                          <a:spcPts val="0"/>
                        </a:spcBef>
                        <a:spcAft>
                          <a:spcPts val="0"/>
                        </a:spcAft>
                      </a:pPr>
                      <a:r>
                        <a:rPr lang="en-US" sz="1600" dirty="0">
                          <a:effectLst/>
                        </a:rPr>
                        <a:t>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Parameters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Standards/Procedures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1181476824"/>
                  </a:ext>
                </a:extLst>
              </a:tr>
              <a:tr h="343490">
                <a:tc>
                  <a:txBody>
                    <a:bodyPr/>
                    <a:lstStyle/>
                    <a:p>
                      <a:pPr marL="0" marR="0" algn="ctr">
                        <a:lnSpc>
                          <a:spcPct val="150000"/>
                        </a:lnSpc>
                        <a:spcBef>
                          <a:spcPts val="0"/>
                        </a:spcBef>
                        <a:spcAft>
                          <a:spcPts val="0"/>
                        </a:spcAft>
                      </a:pPr>
                      <a:r>
                        <a:rPr lang="en-US" sz="1600" dirty="0">
                          <a:effectLst/>
                        </a:rPr>
                        <a:t>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pH</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HACH HQ40-D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72647703"/>
                  </a:ext>
                </a:extLst>
              </a:tr>
              <a:tr h="343490">
                <a:tc>
                  <a:txBody>
                    <a:bodyPr/>
                    <a:lstStyle/>
                    <a:p>
                      <a:pPr marL="0" marR="0" algn="ctr">
                        <a:lnSpc>
                          <a:spcPct val="150000"/>
                        </a:lnSpc>
                        <a:spcBef>
                          <a:spcPts val="0"/>
                        </a:spcBef>
                        <a:spcAft>
                          <a:spcPts val="0"/>
                        </a:spcAft>
                      </a:pPr>
                      <a:r>
                        <a:rPr lang="en-US" sz="1600" dirty="0">
                          <a:effectLst/>
                        </a:rPr>
                        <a:t>7</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Electrical Conductivity</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HACH HQ40-D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2409817559"/>
                  </a:ext>
                </a:extLst>
              </a:tr>
              <a:tr h="729091">
                <a:tc>
                  <a:txBody>
                    <a:bodyPr/>
                    <a:lstStyle/>
                    <a:p>
                      <a:pPr marL="0" marR="0" algn="ctr">
                        <a:lnSpc>
                          <a:spcPct val="150000"/>
                        </a:lnSpc>
                        <a:spcBef>
                          <a:spcPts val="0"/>
                        </a:spcBef>
                        <a:spcAft>
                          <a:spcPts val="0"/>
                        </a:spcAft>
                      </a:pPr>
                      <a:r>
                        <a:rPr lang="en-US" sz="1600" dirty="0">
                          <a:effectLst/>
                        </a:rPr>
                        <a:t>8</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Total Dissolved Solids (mg/L)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HACH HQ40-D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1502415862"/>
                  </a:ext>
                </a:extLst>
              </a:tr>
              <a:tr h="343490">
                <a:tc>
                  <a:txBody>
                    <a:bodyPr/>
                    <a:lstStyle/>
                    <a:p>
                      <a:pPr marL="0" marR="0" algn="ctr">
                        <a:lnSpc>
                          <a:spcPct val="150000"/>
                        </a:lnSpc>
                        <a:spcBef>
                          <a:spcPts val="0"/>
                        </a:spcBef>
                        <a:spcAft>
                          <a:spcPts val="0"/>
                        </a:spcAft>
                      </a:pPr>
                      <a:r>
                        <a:rPr lang="en-US" sz="1600" dirty="0">
                          <a:effectLst/>
                        </a:rPr>
                        <a:t>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Specific Gravity (gm/cc)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ASTM D854-14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4110923335"/>
                  </a:ext>
                </a:extLst>
              </a:tr>
              <a:tr h="343490">
                <a:tc>
                  <a:txBody>
                    <a:bodyPr/>
                    <a:lstStyle/>
                    <a:p>
                      <a:pPr marL="0" marR="0" algn="ctr">
                        <a:lnSpc>
                          <a:spcPct val="150000"/>
                        </a:lnSpc>
                        <a:spcBef>
                          <a:spcPts val="0"/>
                        </a:spcBef>
                        <a:spcAft>
                          <a:spcPts val="0"/>
                        </a:spcAft>
                      </a:pPr>
                      <a:r>
                        <a:rPr lang="en-US" sz="1600" dirty="0">
                          <a:effectLst/>
                        </a:rPr>
                        <a:t>10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Total Hardness (ppm)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HACH Method #8213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169973653"/>
                  </a:ext>
                </a:extLst>
              </a:tr>
              <a:tr h="343490">
                <a:tc>
                  <a:txBody>
                    <a:bodyPr/>
                    <a:lstStyle/>
                    <a:p>
                      <a:pPr marL="0" marR="0" algn="ctr">
                        <a:lnSpc>
                          <a:spcPct val="150000"/>
                        </a:lnSpc>
                        <a:spcBef>
                          <a:spcPts val="0"/>
                        </a:spcBef>
                        <a:spcAft>
                          <a:spcPts val="0"/>
                        </a:spcAft>
                      </a:pPr>
                      <a:r>
                        <a:rPr lang="en-US" sz="1600" dirty="0">
                          <a:effectLst/>
                        </a:rPr>
                        <a:t>11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Alkalinity (mg/L)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HACH Method #8203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3098669578"/>
                  </a:ext>
                </a:extLst>
              </a:tr>
              <a:tr h="343490">
                <a:tc>
                  <a:txBody>
                    <a:bodyPr/>
                    <a:lstStyle/>
                    <a:p>
                      <a:pPr marL="0" marR="0" algn="ctr">
                        <a:lnSpc>
                          <a:spcPct val="150000"/>
                        </a:lnSpc>
                        <a:spcBef>
                          <a:spcPts val="0"/>
                        </a:spcBef>
                        <a:spcAft>
                          <a:spcPts val="0"/>
                        </a:spcAft>
                      </a:pPr>
                      <a:r>
                        <a:rPr lang="en-US" sz="1600" dirty="0">
                          <a:effectLst/>
                        </a:rPr>
                        <a:t>12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a:effectLst/>
                        </a:rPr>
                        <a:t>Phosphate (mg/L)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tc>
                  <a:txBody>
                    <a:bodyPr/>
                    <a:lstStyle/>
                    <a:p>
                      <a:pPr marL="0" marR="0" algn="l">
                        <a:lnSpc>
                          <a:spcPct val="150000"/>
                        </a:lnSpc>
                        <a:spcBef>
                          <a:spcPts val="0"/>
                        </a:spcBef>
                        <a:spcAft>
                          <a:spcPts val="0"/>
                        </a:spcAft>
                      </a:pPr>
                      <a:r>
                        <a:rPr lang="en-US" sz="1600" dirty="0">
                          <a:effectLst/>
                        </a:rPr>
                        <a:t>HACH Method #8114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tc>
                <a:extLst>
                  <a:ext uri="{0D108BD9-81ED-4DB2-BD59-A6C34878D82A}">
                    <a16:rowId xmlns:a16="http://schemas.microsoft.com/office/drawing/2014/main" val="2367301254"/>
                  </a:ext>
                </a:extLst>
              </a:tr>
              <a:tr h="343490">
                <a:tc>
                  <a:txBody>
                    <a:bodyPr/>
                    <a:lstStyle/>
                    <a:p>
                      <a:pPr marL="0" marR="0" algn="ctr">
                        <a:lnSpc>
                          <a:spcPct val="150000"/>
                        </a:lnSpc>
                        <a:spcBef>
                          <a:spcPts val="0"/>
                        </a:spcBef>
                        <a:spcAft>
                          <a:spcPts val="0"/>
                        </a:spcAft>
                      </a:pPr>
                      <a:r>
                        <a:rPr lang="en-US" sz="1600" dirty="0">
                          <a:effectLst/>
                        </a:rPr>
                        <a:t>13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solidFill>
                      <a:schemeClr val="accent2">
                        <a:lumMod val="20000"/>
                        <a:lumOff val="80000"/>
                      </a:schemeClr>
                    </a:solidFill>
                  </a:tcPr>
                </a:tc>
                <a:tc>
                  <a:txBody>
                    <a:bodyPr/>
                    <a:lstStyle/>
                    <a:p>
                      <a:pPr marL="0" marR="0" algn="l">
                        <a:lnSpc>
                          <a:spcPct val="150000"/>
                        </a:lnSpc>
                        <a:spcBef>
                          <a:spcPts val="0"/>
                        </a:spcBef>
                        <a:spcAft>
                          <a:spcPts val="0"/>
                        </a:spcAft>
                      </a:pPr>
                      <a:r>
                        <a:rPr lang="en-US" sz="1600" dirty="0">
                          <a:effectLst/>
                        </a:rPr>
                        <a:t>Elemental Analysis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solidFill>
                      <a:schemeClr val="accent2">
                        <a:lumMod val="20000"/>
                        <a:lumOff val="80000"/>
                      </a:schemeClr>
                    </a:solidFill>
                  </a:tcPr>
                </a:tc>
                <a:tc>
                  <a:txBody>
                    <a:bodyPr/>
                    <a:lstStyle/>
                    <a:p>
                      <a:pPr marL="0" marR="0" algn="l">
                        <a:lnSpc>
                          <a:spcPct val="150000"/>
                        </a:lnSpc>
                        <a:spcBef>
                          <a:spcPts val="0"/>
                        </a:spcBef>
                        <a:spcAft>
                          <a:spcPts val="0"/>
                        </a:spcAft>
                      </a:pPr>
                      <a:r>
                        <a:rPr lang="en-US" sz="1600" dirty="0">
                          <a:effectLst/>
                        </a:rPr>
                        <a:t>TX-RF</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802" marR="51802" marT="0" marB="0" anchor="ctr">
                    <a:solidFill>
                      <a:schemeClr val="accent2">
                        <a:lumMod val="20000"/>
                        <a:lumOff val="80000"/>
                      </a:schemeClr>
                    </a:solidFill>
                  </a:tcPr>
                </a:tc>
                <a:extLst>
                  <a:ext uri="{0D108BD9-81ED-4DB2-BD59-A6C34878D82A}">
                    <a16:rowId xmlns:a16="http://schemas.microsoft.com/office/drawing/2014/main" val="643717445"/>
                  </a:ext>
                </a:extLst>
              </a:tr>
            </a:tbl>
          </a:graphicData>
        </a:graphic>
      </p:graphicFrame>
      <p:sp>
        <p:nvSpPr>
          <p:cNvPr id="8" name="TextBox 7">
            <a:extLst>
              <a:ext uri="{FF2B5EF4-FFF2-40B4-BE49-F238E27FC236}">
                <a16:creationId xmlns:a16="http://schemas.microsoft.com/office/drawing/2014/main" id="{0A9E2D64-B9FC-4473-91B5-6CECD11F4DAE}"/>
              </a:ext>
            </a:extLst>
          </p:cNvPr>
          <p:cNvSpPr txBox="1"/>
          <p:nvPr/>
        </p:nvSpPr>
        <p:spPr>
          <a:xfrm>
            <a:off x="444930" y="5375356"/>
            <a:ext cx="5245909" cy="463588"/>
          </a:xfrm>
          <a:prstGeom prst="rect">
            <a:avLst/>
          </a:prstGeom>
          <a:noFill/>
        </p:spPr>
        <p:txBody>
          <a:bodyPr wrap="square" rtlCol="0">
            <a:spAutoFit/>
          </a:bodyPr>
          <a:lstStyle/>
          <a:p>
            <a:pPr>
              <a:lnSpc>
                <a:spcPct val="150000"/>
              </a:lnSpc>
            </a:pPr>
            <a:r>
              <a:rPr lang="en-US" b="1" dirty="0"/>
              <a:t>Equipment used for sludge characterization</a:t>
            </a:r>
            <a:endParaRPr lang="en-US" dirty="0"/>
          </a:p>
        </p:txBody>
      </p:sp>
      <p:sp>
        <p:nvSpPr>
          <p:cNvPr id="10" name="TextBox 9">
            <a:extLst>
              <a:ext uri="{FF2B5EF4-FFF2-40B4-BE49-F238E27FC236}">
                <a16:creationId xmlns:a16="http://schemas.microsoft.com/office/drawing/2014/main" id="{0315D4DD-FF24-4C8D-8B6F-0384BFDC8757}"/>
              </a:ext>
            </a:extLst>
          </p:cNvPr>
          <p:cNvSpPr txBox="1"/>
          <p:nvPr/>
        </p:nvSpPr>
        <p:spPr>
          <a:xfrm>
            <a:off x="5938926" y="5397876"/>
            <a:ext cx="6096000" cy="129458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Muffle Furnace for thermogravimetric tests</a:t>
            </a:r>
          </a:p>
          <a:p>
            <a:pPr marL="285750" indent="-285750">
              <a:lnSpc>
                <a:spcPct val="150000"/>
              </a:lnSpc>
              <a:buFont typeface="Arial" panose="020B0604020202020204" pitchFamily="34" charset="0"/>
              <a:buChar char="•"/>
            </a:pPr>
            <a:r>
              <a:rPr lang="en-US" dirty="0"/>
              <a:t>HACH DR 6000 for spectrophotometric methods</a:t>
            </a:r>
          </a:p>
          <a:p>
            <a:pPr marL="285750" indent="-285750">
              <a:lnSpc>
                <a:spcPct val="150000"/>
              </a:lnSpc>
              <a:buFont typeface="Arial" panose="020B0604020202020204" pitchFamily="34" charset="0"/>
              <a:buChar char="•"/>
            </a:pPr>
            <a:r>
              <a:rPr lang="en-US" dirty="0"/>
              <a:t>GNR TX 2000 for TX-RF elemental analysis</a:t>
            </a:r>
          </a:p>
        </p:txBody>
      </p:sp>
      <p:sp>
        <p:nvSpPr>
          <p:cNvPr id="5" name="Slide Number Placeholder 4">
            <a:extLst>
              <a:ext uri="{FF2B5EF4-FFF2-40B4-BE49-F238E27FC236}">
                <a16:creationId xmlns:a16="http://schemas.microsoft.com/office/drawing/2014/main" id="{82E4CCB3-0B1C-4C24-9D2C-0C97F7ECA055}"/>
              </a:ext>
            </a:extLst>
          </p:cNvPr>
          <p:cNvSpPr>
            <a:spLocks noGrp="1"/>
          </p:cNvSpPr>
          <p:nvPr>
            <p:ph type="sldNum" sz="quarter" idx="12"/>
          </p:nvPr>
        </p:nvSpPr>
        <p:spPr/>
        <p:txBody>
          <a:bodyPr/>
          <a:lstStyle/>
          <a:p>
            <a:fld id="{76E92D81-2366-4C30-8B2B-721EA5F94BFA}" type="slidenum">
              <a:rPr lang="en-US" smtClean="0"/>
              <a:t>9</a:t>
            </a:fld>
            <a:endParaRPr lang="en-US"/>
          </a:p>
        </p:txBody>
      </p:sp>
    </p:spTree>
    <p:extLst>
      <p:ext uri="{BB962C8B-B14F-4D97-AF65-F5344CB8AC3E}">
        <p14:creationId xmlns:p14="http://schemas.microsoft.com/office/powerpoint/2010/main" val="3144059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randon Grotesque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1203</TotalTime>
  <Words>2527</Words>
  <Application>Microsoft Office PowerPoint</Application>
  <PresentationFormat>Widescreen</PresentationFormat>
  <Paragraphs>321</Paragraphs>
  <Slides>20</Slides>
  <Notes>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King Basil</vt:lpstr>
      <vt:lpstr>Arial</vt:lpstr>
      <vt:lpstr>Brandon Grotesque Light</vt:lpstr>
      <vt:lpstr>Times New Roman</vt:lpstr>
      <vt:lpstr>Brandon Grotesque Bold</vt:lpstr>
      <vt:lpstr>Brandon Grotesque Regular</vt:lpstr>
      <vt:lpstr>Open Sans</vt:lpstr>
      <vt:lpstr>Calibri</vt:lpstr>
      <vt:lpstr>Office Theme</vt:lpstr>
      <vt:lpstr>PowerPoint Presentation</vt:lpstr>
      <vt:lpstr>Background</vt:lpstr>
      <vt:lpstr>Background</vt:lpstr>
      <vt:lpstr>The Waste Problem</vt:lpstr>
      <vt:lpstr>The Waste Problem</vt:lpstr>
      <vt:lpstr>Objective</vt:lpstr>
      <vt:lpstr>Studies so far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Shahriar Hossain;Suprio Kamal</dc:creator>
  <cp:lastModifiedBy>1502033 - Md. Shahriar Hossain</cp:lastModifiedBy>
  <cp:revision>83</cp:revision>
  <dcterms:created xsi:type="dcterms:W3CDTF">2021-02-20T05:12:02Z</dcterms:created>
  <dcterms:modified xsi:type="dcterms:W3CDTF">2021-02-22T11:14:56Z</dcterms:modified>
</cp:coreProperties>
</file>